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42" r:id="rId1"/>
  </p:sldMasterIdLst>
  <p:notesMasterIdLst>
    <p:notesMasterId r:id="rId28"/>
  </p:notesMasterIdLst>
  <p:handoutMasterIdLst>
    <p:handoutMasterId r:id="rId29"/>
  </p:handoutMasterIdLst>
  <p:sldIdLst>
    <p:sldId id="392" r:id="rId2"/>
    <p:sldId id="395" r:id="rId3"/>
    <p:sldId id="429" r:id="rId4"/>
    <p:sldId id="430" r:id="rId5"/>
    <p:sldId id="431" r:id="rId6"/>
    <p:sldId id="433" r:id="rId7"/>
    <p:sldId id="432" r:id="rId8"/>
    <p:sldId id="435" r:id="rId9"/>
    <p:sldId id="402" r:id="rId10"/>
    <p:sldId id="414" r:id="rId11"/>
    <p:sldId id="445" r:id="rId12"/>
    <p:sldId id="446" r:id="rId13"/>
    <p:sldId id="442" r:id="rId14"/>
    <p:sldId id="441" r:id="rId15"/>
    <p:sldId id="444" r:id="rId16"/>
    <p:sldId id="447" r:id="rId17"/>
    <p:sldId id="443" r:id="rId18"/>
    <p:sldId id="448" r:id="rId19"/>
    <p:sldId id="427" r:id="rId20"/>
    <p:sldId id="438" r:id="rId21"/>
    <p:sldId id="418" r:id="rId22"/>
    <p:sldId id="425" r:id="rId23"/>
    <p:sldId id="449" r:id="rId24"/>
    <p:sldId id="450" r:id="rId25"/>
    <p:sldId id="426" r:id="rId26"/>
    <p:sldId id="258" r:id="rId27"/>
  </p:sldIdLst>
  <p:sldSz cx="12190413" cy="6859588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宋体" charset="-122"/>
        <a:ea typeface="宋体" charset="-122"/>
        <a:cs typeface="+mn-cs"/>
      </a:defRPr>
    </a:lvl1pPr>
    <a:lvl2pPr marL="609553" algn="l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宋体" charset="-122"/>
        <a:ea typeface="宋体" charset="-122"/>
        <a:cs typeface="+mn-cs"/>
      </a:defRPr>
    </a:lvl2pPr>
    <a:lvl3pPr marL="1219105" algn="l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宋体" charset="-122"/>
        <a:ea typeface="宋体" charset="-122"/>
        <a:cs typeface="+mn-cs"/>
      </a:defRPr>
    </a:lvl3pPr>
    <a:lvl4pPr marL="1828658" algn="l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宋体" charset="-122"/>
        <a:ea typeface="宋体" charset="-122"/>
        <a:cs typeface="+mn-cs"/>
      </a:defRPr>
    </a:lvl4pPr>
    <a:lvl5pPr marL="2438212" algn="l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宋体" charset="-122"/>
        <a:ea typeface="宋体" charset="-122"/>
        <a:cs typeface="+mn-cs"/>
      </a:defRPr>
    </a:lvl5pPr>
    <a:lvl6pPr marL="3047765" algn="l" defTabSz="1219105" rtl="0" eaLnBrk="1" latinLnBrk="0" hangingPunct="1">
      <a:defRPr sz="2600" kern="1200">
        <a:solidFill>
          <a:schemeClr val="tx1"/>
        </a:solidFill>
        <a:latin typeface="宋体" charset="-122"/>
        <a:ea typeface="宋体" charset="-122"/>
        <a:cs typeface="+mn-cs"/>
      </a:defRPr>
    </a:lvl6pPr>
    <a:lvl7pPr marL="3657317" algn="l" defTabSz="1219105" rtl="0" eaLnBrk="1" latinLnBrk="0" hangingPunct="1">
      <a:defRPr sz="2600" kern="1200">
        <a:solidFill>
          <a:schemeClr val="tx1"/>
        </a:solidFill>
        <a:latin typeface="宋体" charset="-122"/>
        <a:ea typeface="宋体" charset="-122"/>
        <a:cs typeface="+mn-cs"/>
      </a:defRPr>
    </a:lvl7pPr>
    <a:lvl8pPr marL="4266870" algn="l" defTabSz="1219105" rtl="0" eaLnBrk="1" latinLnBrk="0" hangingPunct="1">
      <a:defRPr sz="2600" kern="1200">
        <a:solidFill>
          <a:schemeClr val="tx1"/>
        </a:solidFill>
        <a:latin typeface="宋体" charset="-122"/>
        <a:ea typeface="宋体" charset="-122"/>
        <a:cs typeface="+mn-cs"/>
      </a:defRPr>
    </a:lvl8pPr>
    <a:lvl9pPr marL="4876423" algn="l" defTabSz="1219105" rtl="0" eaLnBrk="1" latinLnBrk="0" hangingPunct="1">
      <a:defRPr sz="2600" kern="1200">
        <a:solidFill>
          <a:schemeClr val="tx1"/>
        </a:solidFill>
        <a:latin typeface="宋体" charset="-122"/>
        <a:ea typeface="宋体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AC49E4E-E065-A449-9FBE-5883C073D1D3}">
          <p14:sldIdLst>
            <p14:sldId id="392"/>
            <p14:sldId id="395"/>
            <p14:sldId id="429"/>
            <p14:sldId id="430"/>
            <p14:sldId id="431"/>
            <p14:sldId id="433"/>
            <p14:sldId id="432"/>
            <p14:sldId id="435"/>
            <p14:sldId id="402"/>
            <p14:sldId id="414"/>
            <p14:sldId id="445"/>
            <p14:sldId id="446"/>
            <p14:sldId id="442"/>
            <p14:sldId id="441"/>
            <p14:sldId id="444"/>
            <p14:sldId id="447"/>
            <p14:sldId id="443"/>
            <p14:sldId id="448"/>
            <p14:sldId id="427"/>
            <p14:sldId id="438"/>
            <p14:sldId id="418"/>
            <p14:sldId id="425"/>
            <p14:sldId id="449"/>
            <p14:sldId id="450"/>
            <p14:sldId id="426"/>
            <p14:sldId id="258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3162">
          <p15:clr>
            <a:srgbClr val="A4A3A4"/>
          </p15:clr>
        </p15:guide>
        <p15:guide id="2" pos="5511">
          <p15:clr>
            <a:srgbClr val="A4A3A4"/>
          </p15:clr>
        </p15:guide>
        <p15:guide id="3" orient="horz" pos="426">
          <p15:clr>
            <a:srgbClr val="A4A3A4"/>
          </p15:clr>
        </p15:guide>
        <p15:guide id="4" pos="5759">
          <p15:clr>
            <a:srgbClr val="A4A3A4"/>
          </p15:clr>
        </p15:guide>
        <p15:guide id="5" pos="5738">
          <p15:clr>
            <a:srgbClr val="A4A3A4"/>
          </p15:clr>
        </p15:guide>
        <p15:guide id="6" orient="horz" pos="4217">
          <p15:clr>
            <a:srgbClr val="A4A3A4"/>
          </p15:clr>
        </p15:guide>
        <p15:guide id="7" orient="horz" pos="569">
          <p15:clr>
            <a:srgbClr val="A4A3A4"/>
          </p15:clr>
        </p15:guide>
        <p15:guide id="8" pos="7347">
          <p15:clr>
            <a:srgbClr val="A4A3A4"/>
          </p15:clr>
        </p15:guide>
        <p15:guide id="9" pos="7678">
          <p15:clr>
            <a:srgbClr val="A4A3A4"/>
          </p15:clr>
        </p15:guide>
        <p15:guide id="10" pos="764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005BAC"/>
    <a:srgbClr val="A54307"/>
    <a:srgbClr val="FF9900"/>
    <a:srgbClr val="DF6421"/>
    <a:srgbClr val="12A9D9"/>
    <a:srgbClr val="00478A"/>
    <a:srgbClr val="41D8FF"/>
    <a:srgbClr val="BFDFFF"/>
    <a:srgbClr val="13AE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主题样式 2 - 强调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76" autoAdjust="0"/>
    <p:restoredTop sz="94620" autoAdjust="0"/>
  </p:normalViewPr>
  <p:slideViewPr>
    <p:cSldViewPr>
      <p:cViewPr>
        <p:scale>
          <a:sx n="100" d="100"/>
          <a:sy n="100" d="100"/>
        </p:scale>
        <p:origin x="-984" y="-216"/>
      </p:cViewPr>
      <p:guideLst>
        <p:guide orient="horz" pos="3162"/>
        <p:guide orient="horz" pos="426"/>
        <p:guide orient="horz" pos="4217"/>
        <p:guide orient="horz" pos="569"/>
        <p:guide pos="5511"/>
        <p:guide pos="5759"/>
        <p:guide pos="5738"/>
        <p:guide pos="7347"/>
        <p:guide pos="7678"/>
        <p:guide pos="7649"/>
      </p:guideLst>
    </p:cSldViewPr>
  </p:slideViewPr>
  <p:outlineViewPr>
    <p:cViewPr>
      <p:scale>
        <a:sx n="33" d="100"/>
        <a:sy n="33" d="100"/>
      </p:scale>
      <p:origin x="0" y="5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94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216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216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216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F374D668-D138-4503-8038-BF417F930298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143437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447C3CA4-1A3F-43E3-944D-8257F97CD276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12244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60955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1219105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828658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2438212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3047765" algn="l" defTabSz="12191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17" algn="l" defTabSz="12191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870" algn="l" defTabSz="12191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23" algn="l" defTabSz="12191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5</a:t>
            </a:fld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453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17</a:t>
            </a:fld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304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18</a:t>
            </a:fld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304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734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10</a:t>
            </a:fld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304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304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304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13</a:t>
            </a:fld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304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14</a:t>
            </a:fld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304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15</a:t>
            </a:fld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304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16</a:t>
            </a:fld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304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gi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171" y="357339"/>
            <a:ext cx="7885889" cy="5458098"/>
          </a:xfrm>
          <a:prstGeom prst="rect">
            <a:avLst/>
          </a:prstGeom>
        </p:spPr>
      </p:pic>
      <p:pic>
        <p:nvPicPr>
          <p:cNvPr id="14" name="Picture 20" descr="171009_interbrand_kingdee_to jonan-29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510"/>
            <a:ext cx="12190413" cy="6912099"/>
          </a:xfrm>
          <a:prstGeom prst="rect">
            <a:avLst/>
          </a:prstGeom>
        </p:spPr>
      </p:pic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1061574" y="685150"/>
            <a:ext cx="5271206" cy="255177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900" b="1" i="0" baseline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 smtClean="0"/>
              <a:t>标题可多行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图片可在母版替换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dirty="0" smtClean="0"/>
              <a:t>HEADER </a:t>
            </a:r>
            <a:r>
              <a:rPr lang="en-US" altLang="zh-CN" dirty="0" smtClean="0"/>
              <a:t>36</a:t>
            </a:r>
            <a:r>
              <a:rPr lang="en-US" dirty="0" smtClean="0"/>
              <a:t>PT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061575" y="3258314"/>
            <a:ext cx="4879350" cy="88693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202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="0" i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</a:lstStyle>
          <a:p>
            <a:pPr marL="0" marR="0" lvl="0" indent="0" algn="l" defTabSz="6202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 smtClean="0"/>
              <a:t>讲者姓名</a:t>
            </a:r>
            <a:endParaRPr lang="en-US" altLang="zh-CN" dirty="0" smtClean="0"/>
          </a:p>
          <a:p>
            <a:pPr marL="0" marR="0" lvl="0" indent="0" algn="l" defTabSz="6202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 smtClean="0"/>
              <a:t>讲演日期</a:t>
            </a:r>
            <a:endParaRPr lang="en-US" altLang="zh-CN" dirty="0" smtClean="0"/>
          </a:p>
        </p:txBody>
      </p:sp>
      <p:grpSp>
        <p:nvGrpSpPr>
          <p:cNvPr id="17" name="Group 12"/>
          <p:cNvGrpSpPr/>
          <p:nvPr userDrawn="1"/>
        </p:nvGrpSpPr>
        <p:grpSpPr>
          <a:xfrm>
            <a:off x="13361132" y="-686367"/>
            <a:ext cx="1853287" cy="787923"/>
            <a:chOff x="9891888" y="701477"/>
            <a:chExt cx="1989130" cy="688613"/>
          </a:xfrm>
        </p:grpSpPr>
        <p:sp>
          <p:nvSpPr>
            <p:cNvPr id="18" name="Rounded Rectangular Callout 13"/>
            <p:cNvSpPr/>
            <p:nvPr userDrawn="1"/>
          </p:nvSpPr>
          <p:spPr>
            <a:xfrm>
              <a:off x="9891888" y="701477"/>
              <a:ext cx="1989130" cy="688613"/>
            </a:xfrm>
            <a:prstGeom prst="wedgeRoundRectCallout">
              <a:avLst>
                <a:gd name="adj1" fmla="val -46720"/>
                <a:gd name="adj2" fmla="val 97979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20253"/>
              <a:endParaRPr lang="en-US" sz="1500">
                <a:solidFill>
                  <a:srgbClr val="FFFFFF"/>
                </a:solidFill>
              </a:endParaRPr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9962442" y="757396"/>
              <a:ext cx="1785101" cy="5124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20253"/>
              <a:r>
                <a:rPr lang="zh-CN" altLang="en-US" sz="1600" dirty="0">
                  <a:solidFill>
                    <a:srgbClr val="837A80"/>
                  </a:solidFill>
                </a:rPr>
                <a:t>图片在母版替换</a:t>
              </a:r>
              <a:endParaRPr lang="en-US" altLang="zh-CN" sz="1600" dirty="0">
                <a:solidFill>
                  <a:srgbClr val="837A80"/>
                </a:solidFill>
              </a:endParaRPr>
            </a:p>
            <a:p>
              <a:pPr defTabSz="620253"/>
              <a:r>
                <a:rPr lang="zh-CN" altLang="en-US" sz="1600" dirty="0">
                  <a:solidFill>
                    <a:srgbClr val="837A80"/>
                  </a:solidFill>
                </a:rPr>
                <a:t>置于最底层</a:t>
              </a:r>
              <a:endParaRPr lang="en-US" sz="1600" dirty="0">
                <a:solidFill>
                  <a:srgbClr val="837A80"/>
                </a:solidFill>
              </a:endParaRPr>
            </a:p>
          </p:txBody>
        </p:sp>
      </p:grpSp>
      <p:sp>
        <p:nvSpPr>
          <p:cNvPr id="20" name="Oval 8"/>
          <p:cNvSpPr/>
          <p:nvPr userDrawn="1"/>
        </p:nvSpPr>
        <p:spPr>
          <a:xfrm>
            <a:off x="9960936" y="2890244"/>
            <a:ext cx="1706089" cy="1667396"/>
          </a:xfrm>
          <a:prstGeom prst="ellipse">
            <a:avLst/>
          </a:prstGeom>
          <a:solidFill>
            <a:srgbClr val="24BEBC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3040" tIns="46520" rIns="93040" bIns="46520" rtlCol="0" anchor="ctr"/>
          <a:lstStyle/>
          <a:p>
            <a:pPr algn="ctr" defTabSz="620253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1" name="Oval 18"/>
          <p:cNvSpPr/>
          <p:nvPr userDrawn="1"/>
        </p:nvSpPr>
        <p:spPr>
          <a:xfrm>
            <a:off x="5584584" y="2433463"/>
            <a:ext cx="612632" cy="598736"/>
          </a:xfrm>
          <a:prstGeom prst="ellipse">
            <a:avLst/>
          </a:prstGeom>
          <a:solidFill>
            <a:srgbClr val="24BE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3040" tIns="46520" rIns="93040" bIns="46520" rtlCol="0" anchor="ctr"/>
          <a:lstStyle/>
          <a:p>
            <a:pPr algn="ctr" defTabSz="620253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018610" y="5783833"/>
            <a:ext cx="189544" cy="462951"/>
          </a:xfrm>
          <a:prstGeom prst="rect">
            <a:avLst/>
          </a:prstGeom>
          <a:noFill/>
        </p:spPr>
        <p:txBody>
          <a:bodyPr wrap="none" lIns="93040" tIns="46520" rIns="93040" bIns="46520" rtlCol="0">
            <a:spAutoFit/>
          </a:bodyPr>
          <a:lstStyle/>
          <a:p>
            <a:pPr defTabSz="620253"/>
            <a:endParaRPr lang="en-US" sz="2400" dirty="0">
              <a:solidFill>
                <a:srgbClr val="000000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20" y="5339315"/>
            <a:ext cx="2854692" cy="1426360"/>
          </a:xfrm>
          <a:prstGeom prst="rect">
            <a:avLst/>
          </a:prstGeom>
        </p:spPr>
      </p:pic>
      <p:sp>
        <p:nvSpPr>
          <p:cNvPr id="24" name="矩形 23"/>
          <p:cNvSpPr/>
          <p:nvPr userDrawn="1"/>
        </p:nvSpPr>
        <p:spPr>
          <a:xfrm>
            <a:off x="8260158" y="6533843"/>
            <a:ext cx="2710429" cy="216044"/>
          </a:xfrm>
          <a:prstGeom prst="rect">
            <a:avLst/>
          </a:prstGeom>
        </p:spPr>
        <p:txBody>
          <a:bodyPr wrap="square" lIns="93040" tIns="46520" rIns="93040" bIns="46520" anchor="ctr">
            <a:spAutoFit/>
          </a:bodyPr>
          <a:lstStyle/>
          <a:p>
            <a:pPr algn="r" defTabSz="620253"/>
            <a:r>
              <a:rPr lang="zh-CN" altLang="en-US" sz="800" dirty="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版权所有 </a:t>
            </a:r>
            <a:r>
              <a:rPr lang="en-US" altLang="zh-CN" sz="800" dirty="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©1993-2017  </a:t>
            </a:r>
            <a:r>
              <a:rPr lang="zh-CN" altLang="en-US" sz="800" dirty="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金蝶国际软件集团有限公司</a:t>
            </a:r>
          </a:p>
        </p:txBody>
      </p:sp>
      <p:sp>
        <p:nvSpPr>
          <p:cNvPr id="25" name="文本框 16"/>
          <p:cNvSpPr txBox="1"/>
          <p:nvPr userDrawn="1"/>
        </p:nvSpPr>
        <p:spPr>
          <a:xfrm>
            <a:off x="10657845" y="6572082"/>
            <a:ext cx="1250967" cy="122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en-US"/>
            </a:defPPr>
            <a:lvl1pPr algn="r" eaLnBrk="0" hangingPunct="0">
              <a:spcBef>
                <a:spcPct val="50000"/>
              </a:spcBef>
              <a:defRPr kumimoji="0" sz="800">
                <a:solidFill>
                  <a:srgbClr val="837A80"/>
                </a:solidFill>
                <a:latin typeface="Verdana" charset="0"/>
                <a:ea typeface="宋体" charset="0"/>
                <a:cs typeface="MS PGothic" charset="0"/>
              </a:defRPr>
            </a:lvl1pPr>
            <a:lvl2pPr marL="742950" indent="-285750" eaLnBrk="0" hangingPunct="0">
              <a:defRPr kumimoji="1" sz="2400"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9pPr>
          </a:lstStyle>
          <a:p>
            <a:pPr defTabSz="620253"/>
            <a:r>
              <a:rPr lang="zh-CN" altLang="en-US" sz="800" dirty="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④内部公开 请勿外传</a:t>
            </a:r>
          </a:p>
        </p:txBody>
      </p:sp>
    </p:spTree>
    <p:extLst>
      <p:ext uri="{BB962C8B-B14F-4D97-AF65-F5344CB8AC3E}">
        <p14:creationId xmlns:p14="http://schemas.microsoft.com/office/powerpoint/2010/main" val="27390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988178" y="4419173"/>
            <a:ext cx="10633220" cy="1146183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300">
                <a:solidFill>
                  <a:srgbClr val="1771EA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988178" y="2914278"/>
            <a:ext cx="10633220" cy="15048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56936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2"/>
          <p:cNvSpPr>
            <a:spLocks noGrp="1"/>
          </p:cNvSpPr>
          <p:nvPr>
            <p:ph type="pic" idx="1"/>
          </p:nvPr>
        </p:nvSpPr>
        <p:spPr>
          <a:xfrm>
            <a:off x="4655234" y="1125005"/>
            <a:ext cx="6699205" cy="48736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300"/>
            </a:lvl1pPr>
            <a:lvl2pPr marL="609553" indent="0">
              <a:buNone/>
              <a:defRPr sz="3800"/>
            </a:lvl2pPr>
            <a:lvl3pPr marL="1219105" indent="0">
              <a:buNone/>
              <a:defRPr sz="3200"/>
            </a:lvl3pPr>
            <a:lvl4pPr marL="1828658" indent="0">
              <a:buNone/>
              <a:defRPr sz="2600"/>
            </a:lvl4pPr>
            <a:lvl5pPr marL="2438212" indent="0">
              <a:buNone/>
              <a:defRPr sz="2600"/>
            </a:lvl5pPr>
            <a:lvl6pPr marL="3047765" indent="0">
              <a:buNone/>
              <a:defRPr sz="2600"/>
            </a:lvl6pPr>
            <a:lvl7pPr marL="3657317" indent="0">
              <a:buNone/>
              <a:defRPr sz="2600"/>
            </a:lvl7pPr>
            <a:lvl8pPr marL="4266870" indent="0">
              <a:buNone/>
              <a:defRPr sz="2600"/>
            </a:lvl8pPr>
            <a:lvl9pPr marL="4876423" indent="0">
              <a:buNone/>
              <a:defRPr sz="2600"/>
            </a:lvl9pPr>
          </a:lstStyle>
          <a:p>
            <a:endParaRPr lang="zh-CN" altLang="en-US"/>
          </a:p>
        </p:txBody>
      </p:sp>
      <p:sp>
        <p:nvSpPr>
          <p:cNvPr id="16" name="文本占位符 3"/>
          <p:cNvSpPr>
            <a:spLocks noGrp="1"/>
          </p:cNvSpPr>
          <p:nvPr>
            <p:ph type="body" sz="half" idx="2"/>
          </p:nvPr>
        </p:nvSpPr>
        <p:spPr>
          <a:xfrm>
            <a:off x="448222" y="3461585"/>
            <a:ext cx="3932255" cy="2537115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2100"/>
            </a:lvl1pPr>
            <a:lvl2pPr marL="609553" indent="0">
              <a:buNone/>
              <a:defRPr sz="1800"/>
            </a:lvl2pPr>
            <a:lvl3pPr marL="1219105" indent="0">
              <a:buNone/>
              <a:defRPr sz="1600"/>
            </a:lvl3pPr>
            <a:lvl4pPr marL="1828658" indent="0">
              <a:buNone/>
              <a:defRPr sz="1300"/>
            </a:lvl4pPr>
            <a:lvl5pPr marL="2438212" indent="0">
              <a:buNone/>
              <a:defRPr sz="1300"/>
            </a:lvl5pPr>
            <a:lvl6pPr marL="3047765" indent="0">
              <a:buNone/>
              <a:defRPr sz="1300"/>
            </a:lvl6pPr>
            <a:lvl7pPr marL="3657317" indent="0">
              <a:buNone/>
              <a:defRPr sz="1300"/>
            </a:lvl7pPr>
            <a:lvl8pPr marL="4266870" indent="0">
              <a:buNone/>
              <a:defRPr sz="1300"/>
            </a:lvl8pPr>
            <a:lvl9pPr marL="4876423" indent="0">
              <a:buNone/>
              <a:defRPr sz="13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7" name="标题占位符 1"/>
          <p:cNvSpPr txBox="1">
            <a:spLocks/>
          </p:cNvSpPr>
          <p:nvPr userDrawn="1"/>
        </p:nvSpPr>
        <p:spPr>
          <a:xfrm>
            <a:off x="335317" y="21394"/>
            <a:ext cx="10514231" cy="672232"/>
          </a:xfrm>
          <a:prstGeom prst="rect">
            <a:avLst/>
          </a:prstGeom>
        </p:spPr>
        <p:txBody>
          <a:bodyPr vert="horz" lIns="121911" tIns="60955" rIns="121911" bIns="60955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lang="zh-CN" altLang="en-US" sz="2200" b="1" i="0" kern="1200" dirty="0">
                <a:solidFill>
                  <a:schemeClr val="tx1"/>
                </a:solidFill>
                <a:latin typeface="微软雅黑"/>
                <a:ea typeface="微软雅黑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2128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2"/>
          <p:cNvSpPr>
            <a:spLocks noGrp="1"/>
          </p:cNvSpPr>
          <p:nvPr>
            <p:ph type="pic" idx="1"/>
          </p:nvPr>
        </p:nvSpPr>
        <p:spPr>
          <a:xfrm>
            <a:off x="448221" y="1125005"/>
            <a:ext cx="6699205" cy="48736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300"/>
            </a:lvl1pPr>
            <a:lvl2pPr marL="609553" indent="0">
              <a:buNone/>
              <a:defRPr sz="3800"/>
            </a:lvl2pPr>
            <a:lvl3pPr marL="1219105" indent="0">
              <a:buNone/>
              <a:defRPr sz="3200"/>
            </a:lvl3pPr>
            <a:lvl4pPr marL="1828658" indent="0">
              <a:buNone/>
              <a:defRPr sz="2600"/>
            </a:lvl4pPr>
            <a:lvl5pPr marL="2438212" indent="0">
              <a:buNone/>
              <a:defRPr sz="2600"/>
            </a:lvl5pPr>
            <a:lvl6pPr marL="3047765" indent="0">
              <a:buNone/>
              <a:defRPr sz="2600"/>
            </a:lvl6pPr>
            <a:lvl7pPr marL="3657317" indent="0">
              <a:buNone/>
              <a:defRPr sz="2600"/>
            </a:lvl7pPr>
            <a:lvl8pPr marL="4266870" indent="0">
              <a:buNone/>
              <a:defRPr sz="2600"/>
            </a:lvl8pPr>
            <a:lvl9pPr marL="4876423" indent="0">
              <a:buNone/>
              <a:defRPr sz="2600"/>
            </a:lvl9pPr>
          </a:lstStyle>
          <a:p>
            <a:endParaRPr lang="zh-CN" altLang="en-US"/>
          </a:p>
        </p:txBody>
      </p:sp>
      <p:sp>
        <p:nvSpPr>
          <p:cNvPr id="16" name="文本占位符 3"/>
          <p:cNvSpPr>
            <a:spLocks noGrp="1"/>
          </p:cNvSpPr>
          <p:nvPr>
            <p:ph type="body" sz="half" idx="2"/>
          </p:nvPr>
        </p:nvSpPr>
        <p:spPr>
          <a:xfrm>
            <a:off x="7535180" y="3461585"/>
            <a:ext cx="3932255" cy="253711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100"/>
            </a:lvl1pPr>
            <a:lvl2pPr marL="609553" indent="0">
              <a:buNone/>
              <a:defRPr sz="1800"/>
            </a:lvl2pPr>
            <a:lvl3pPr marL="1219105" indent="0">
              <a:buNone/>
              <a:defRPr sz="1600"/>
            </a:lvl3pPr>
            <a:lvl4pPr marL="1828658" indent="0">
              <a:buNone/>
              <a:defRPr sz="1300"/>
            </a:lvl4pPr>
            <a:lvl5pPr marL="2438212" indent="0">
              <a:buNone/>
              <a:defRPr sz="1300"/>
            </a:lvl5pPr>
            <a:lvl6pPr marL="3047765" indent="0">
              <a:buNone/>
              <a:defRPr sz="1300"/>
            </a:lvl6pPr>
            <a:lvl7pPr marL="3657317" indent="0">
              <a:buNone/>
              <a:defRPr sz="1300"/>
            </a:lvl7pPr>
            <a:lvl8pPr marL="4266870" indent="0">
              <a:buNone/>
              <a:defRPr sz="1300"/>
            </a:lvl8pPr>
            <a:lvl9pPr marL="4876423" indent="0">
              <a:buNone/>
              <a:defRPr sz="13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7" name="标题占位符 1"/>
          <p:cNvSpPr>
            <a:spLocks noGrp="1"/>
          </p:cNvSpPr>
          <p:nvPr>
            <p:ph type="title"/>
          </p:nvPr>
        </p:nvSpPr>
        <p:spPr>
          <a:xfrm>
            <a:off x="335317" y="21394"/>
            <a:ext cx="10514231" cy="672232"/>
          </a:xfrm>
          <a:prstGeom prst="rect">
            <a:avLst/>
          </a:prstGeom>
        </p:spPr>
        <p:txBody>
          <a:bodyPr vert="horz" lIns="121911" tIns="60955" rIns="121911" bIns="60955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9419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</p:nvPr>
        </p:nvSpPr>
        <p:spPr>
          <a:xfrm>
            <a:off x="335317" y="21394"/>
            <a:ext cx="10514231" cy="672232"/>
          </a:xfrm>
          <a:prstGeom prst="rect">
            <a:avLst/>
          </a:prstGeom>
        </p:spPr>
        <p:txBody>
          <a:bodyPr vert="horz" lIns="121911" tIns="60955" rIns="121911" bIns="60955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3247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544851" cy="6902569"/>
          </a:xfrm>
          <a:prstGeom prst="rect">
            <a:avLst/>
          </a:prstGeom>
        </p:spPr>
      </p:pic>
      <p:sp>
        <p:nvSpPr>
          <p:cNvPr id="19" name="Title 14"/>
          <p:cNvSpPr>
            <a:spLocks noGrp="1"/>
          </p:cNvSpPr>
          <p:nvPr>
            <p:ph type="title" hasCustomPrompt="1"/>
          </p:nvPr>
        </p:nvSpPr>
        <p:spPr>
          <a:xfrm>
            <a:off x="625485" y="2234223"/>
            <a:ext cx="4686161" cy="3343869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4300" b="1" i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dirty="0" smtClean="0"/>
              <a:t>HEADER </a:t>
            </a:r>
            <a:r>
              <a:rPr lang="en-US" altLang="zh-CN" dirty="0" smtClean="0"/>
              <a:t>3</a:t>
            </a:r>
            <a:r>
              <a:rPr lang="en-US" dirty="0" smtClean="0"/>
              <a:t>2PT</a:t>
            </a:r>
            <a:br>
              <a:rPr lang="en-US" dirty="0" smtClean="0"/>
            </a:br>
            <a:r>
              <a:rPr lang="zh-CN" altLang="en-US" dirty="0" smtClean="0"/>
              <a:t>单击此处编辑母版样式</a:t>
            </a:r>
            <a:endParaRPr 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94" y="5374327"/>
            <a:ext cx="2854692" cy="1426360"/>
          </a:xfrm>
          <a:prstGeom prst="rect">
            <a:avLst/>
          </a:prstGeom>
        </p:spPr>
      </p:pic>
      <p:sp>
        <p:nvSpPr>
          <p:cNvPr id="21" name="矩形 20"/>
          <p:cNvSpPr/>
          <p:nvPr userDrawn="1"/>
        </p:nvSpPr>
        <p:spPr>
          <a:xfrm>
            <a:off x="8235533" y="6568856"/>
            <a:ext cx="2710429" cy="216044"/>
          </a:xfrm>
          <a:prstGeom prst="rect">
            <a:avLst/>
          </a:prstGeom>
        </p:spPr>
        <p:txBody>
          <a:bodyPr wrap="square" lIns="93040" tIns="46520" rIns="93040" bIns="46520" anchor="ctr">
            <a:spAutoFit/>
          </a:bodyPr>
          <a:lstStyle/>
          <a:p>
            <a:pPr algn="r" defTabSz="620253"/>
            <a:r>
              <a:rPr lang="zh-CN" altLang="en-US" sz="800" dirty="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版权所有 </a:t>
            </a:r>
            <a:r>
              <a:rPr lang="en-US" altLang="zh-CN" sz="800" dirty="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©1993-2017  </a:t>
            </a:r>
            <a:r>
              <a:rPr lang="zh-CN" altLang="en-US" sz="800" dirty="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金蝶国际软件集团有限公司</a:t>
            </a:r>
          </a:p>
        </p:txBody>
      </p:sp>
      <p:sp>
        <p:nvSpPr>
          <p:cNvPr id="22" name="文本框 16"/>
          <p:cNvSpPr txBox="1"/>
          <p:nvPr userDrawn="1"/>
        </p:nvSpPr>
        <p:spPr>
          <a:xfrm>
            <a:off x="10633220" y="6607095"/>
            <a:ext cx="1250967" cy="122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en-US"/>
            </a:defPPr>
            <a:lvl1pPr algn="r" eaLnBrk="0" hangingPunct="0">
              <a:spcBef>
                <a:spcPct val="50000"/>
              </a:spcBef>
              <a:defRPr kumimoji="0" sz="800">
                <a:solidFill>
                  <a:srgbClr val="837A80"/>
                </a:solidFill>
                <a:latin typeface="Verdana" charset="0"/>
                <a:ea typeface="宋体" charset="0"/>
                <a:cs typeface="MS PGothic" charset="0"/>
              </a:defRPr>
            </a:lvl1pPr>
            <a:lvl2pPr marL="742950" indent="-285750" eaLnBrk="0" hangingPunct="0">
              <a:defRPr kumimoji="1" sz="2400"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9pPr>
          </a:lstStyle>
          <a:p>
            <a:pPr defTabSz="620253"/>
            <a:r>
              <a:rPr lang="zh-CN" altLang="en-US" sz="800" dirty="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④内部公开 请勿外传</a:t>
            </a:r>
          </a:p>
        </p:txBody>
      </p:sp>
    </p:spTree>
    <p:extLst>
      <p:ext uri="{BB962C8B-B14F-4D97-AF65-F5344CB8AC3E}">
        <p14:creationId xmlns:p14="http://schemas.microsoft.com/office/powerpoint/2010/main" val="21498633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3236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3"/>
          <p:cNvGrpSpPr/>
          <p:nvPr userDrawn="1"/>
        </p:nvGrpSpPr>
        <p:grpSpPr>
          <a:xfrm>
            <a:off x="-4552" y="-544976"/>
            <a:ext cx="11263256" cy="226408"/>
            <a:chOff x="453872" y="-222553"/>
            <a:chExt cx="8232928" cy="186268"/>
          </a:xfrm>
        </p:grpSpPr>
        <p:grpSp>
          <p:nvGrpSpPr>
            <p:cNvPr id="8" name="Group 12"/>
            <p:cNvGrpSpPr/>
            <p:nvPr userDrawn="1"/>
          </p:nvGrpSpPr>
          <p:grpSpPr>
            <a:xfrm>
              <a:off x="3196165" y="-205619"/>
              <a:ext cx="690488" cy="169334"/>
              <a:chOff x="2818189" y="-243417"/>
              <a:chExt cx="690488" cy="243417"/>
            </a:xfrm>
          </p:grpSpPr>
          <p:grpSp>
            <p:nvGrpSpPr>
              <p:cNvPr id="15" name="Group 13"/>
              <p:cNvGrpSpPr/>
              <p:nvPr userDrawn="1"/>
            </p:nvGrpSpPr>
            <p:grpSpPr>
              <a:xfrm rot="5400000">
                <a:off x="2867502" y="-292730"/>
                <a:ext cx="243417" cy="342044"/>
                <a:chOff x="-91018" y="1216025"/>
                <a:chExt cx="243417" cy="342044"/>
              </a:xfrm>
            </p:grpSpPr>
            <p:cxnSp>
              <p:nvCxnSpPr>
                <p:cNvPr id="17" name="Straight Connector 15"/>
                <p:cNvCxnSpPr/>
                <p:nvPr userDrawn="1"/>
              </p:nvCxnSpPr>
              <p:spPr>
                <a:xfrm flipH="1">
                  <a:off x="-91018" y="1558069"/>
                  <a:ext cx="243417" cy="0"/>
                </a:xfrm>
                <a:prstGeom prst="line">
                  <a:avLst/>
                </a:prstGeom>
                <a:ln w="6350" cmpd="sng">
                  <a:solidFill>
                    <a:schemeClr val="bg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6"/>
                <p:cNvCxnSpPr/>
                <p:nvPr userDrawn="1"/>
              </p:nvCxnSpPr>
              <p:spPr>
                <a:xfrm flipH="1">
                  <a:off x="-91018" y="1216025"/>
                  <a:ext cx="243417" cy="0"/>
                </a:xfrm>
                <a:prstGeom prst="line">
                  <a:avLst/>
                </a:prstGeom>
                <a:ln w="6350" cmpd="sng">
                  <a:solidFill>
                    <a:schemeClr val="bg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" name="Straight Connector 14"/>
              <p:cNvCxnSpPr/>
              <p:nvPr userDrawn="1"/>
            </p:nvCxnSpPr>
            <p:spPr>
              <a:xfrm rot="5400000" flipH="1">
                <a:off x="3386968" y="-121708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Straight Connector 22"/>
            <p:cNvCxnSpPr/>
            <p:nvPr userDrawn="1"/>
          </p:nvCxnSpPr>
          <p:spPr>
            <a:xfrm rot="5400000" flipH="1">
              <a:off x="369205" y="-137886"/>
              <a:ext cx="169334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36"/>
            <p:cNvCxnSpPr/>
            <p:nvPr userDrawn="1"/>
          </p:nvCxnSpPr>
          <p:spPr>
            <a:xfrm rot="5400000" flipH="1">
              <a:off x="8602133" y="-137886"/>
              <a:ext cx="169334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 Box 5"/>
          <p:cNvSpPr txBox="1">
            <a:spLocks noChangeArrowheads="1"/>
          </p:cNvSpPr>
          <p:nvPr userDrawn="1"/>
        </p:nvSpPr>
        <p:spPr bwMode="auto">
          <a:xfrm>
            <a:off x="11256533" y="6368095"/>
            <a:ext cx="314913" cy="123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9pPr>
          </a:lstStyle>
          <a:p>
            <a:pPr algn="r" defTabSz="620253">
              <a:spcBef>
                <a:spcPct val="50000"/>
              </a:spcBef>
              <a:defRPr/>
            </a:pPr>
            <a:fld id="{046AD7C7-DE3F-5E43-A3A8-CA80750AE375}" type="slidenum">
              <a:rPr kumimoji="0" lang="en-US" altLang="zh-CN" sz="800" smtClean="0">
                <a:solidFill>
                  <a:srgbClr val="837A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 PGothic" charset="0"/>
              </a:rPr>
              <a:pPr algn="r" defTabSz="620253">
                <a:spcBef>
                  <a:spcPct val="50000"/>
                </a:spcBef>
                <a:defRPr/>
              </a:pPr>
              <a:t>‹#›</a:t>
            </a:fld>
            <a:endParaRPr kumimoji="0" lang="en-US" altLang="zh-CN" sz="800" dirty="0" smtClean="0">
              <a:solidFill>
                <a:srgbClr val="837A8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S PGothic" charset="0"/>
            </a:endParaRPr>
          </a:p>
        </p:txBody>
      </p:sp>
      <p:pic>
        <p:nvPicPr>
          <p:cNvPr id="20" name="Picture 40" descr="Untitled-2-03.pn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2" y="5895466"/>
            <a:ext cx="1475598" cy="494878"/>
          </a:xfrm>
          <a:prstGeom prst="rect">
            <a:avLst/>
          </a:prstGeom>
        </p:spPr>
      </p:pic>
      <p:grpSp>
        <p:nvGrpSpPr>
          <p:cNvPr id="21" name="Group 41"/>
          <p:cNvGrpSpPr/>
          <p:nvPr userDrawn="1"/>
        </p:nvGrpSpPr>
        <p:grpSpPr>
          <a:xfrm>
            <a:off x="-2104833" y="-318568"/>
            <a:ext cx="884170" cy="864117"/>
            <a:chOff x="-1138755" y="0"/>
            <a:chExt cx="646288" cy="646288"/>
          </a:xfrm>
          <a:solidFill>
            <a:srgbClr val="24215F"/>
          </a:solidFill>
        </p:grpSpPr>
        <p:sp>
          <p:nvSpPr>
            <p:cNvPr id="22" name="Rectangle 42"/>
            <p:cNvSpPr/>
            <p:nvPr userDrawn="1"/>
          </p:nvSpPr>
          <p:spPr>
            <a:xfrm>
              <a:off x="-1138755" y="0"/>
              <a:ext cx="646288" cy="64628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20253"/>
              <a:endParaRPr lang="en-US" sz="1100">
                <a:solidFill>
                  <a:srgbClr val="FFFFFF"/>
                </a:solidFill>
              </a:endParaRPr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-1138755" y="0"/>
              <a:ext cx="341205" cy="44887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defTabSz="620253"/>
              <a:r>
                <a:rPr lang="en-US" sz="1100" dirty="0">
                  <a:solidFill>
                    <a:srgbClr val="FFFFFF"/>
                  </a:solidFill>
                </a:rPr>
                <a:t>R:</a:t>
              </a:r>
              <a:r>
                <a:rPr lang="en-US" altLang="zh-CN" sz="1100" dirty="0">
                  <a:solidFill>
                    <a:srgbClr val="FFFFFF"/>
                  </a:solidFill>
                </a:rPr>
                <a:t>36</a:t>
              </a:r>
              <a:endParaRPr lang="en-US" sz="1100" dirty="0">
                <a:solidFill>
                  <a:srgbClr val="FFFFFF"/>
                </a:solidFill>
              </a:endParaRPr>
            </a:p>
            <a:p>
              <a:pPr defTabSz="620253"/>
              <a:r>
                <a:rPr lang="en-US" sz="1100" dirty="0">
                  <a:solidFill>
                    <a:srgbClr val="FFFFFF"/>
                  </a:solidFill>
                </a:rPr>
                <a:t>G:</a:t>
              </a:r>
              <a:r>
                <a:rPr lang="en-US" altLang="zh-CN" sz="1100" dirty="0">
                  <a:solidFill>
                    <a:srgbClr val="FFFFFF"/>
                  </a:solidFill>
                </a:rPr>
                <a:t>33</a:t>
              </a:r>
              <a:endParaRPr lang="en-US" sz="1100" dirty="0">
                <a:solidFill>
                  <a:srgbClr val="FFFFFF"/>
                </a:solidFill>
              </a:endParaRPr>
            </a:p>
            <a:p>
              <a:pPr defTabSz="620253"/>
              <a:r>
                <a:rPr lang="en-US" sz="1100" dirty="0">
                  <a:solidFill>
                    <a:srgbClr val="FFFFFF"/>
                  </a:solidFill>
                </a:rPr>
                <a:t>B:</a:t>
              </a:r>
              <a:r>
                <a:rPr lang="en-US" altLang="zh-CN" sz="1100" dirty="0">
                  <a:solidFill>
                    <a:srgbClr val="FFFFFF"/>
                  </a:solidFill>
                </a:rPr>
                <a:t>9</a:t>
              </a:r>
              <a:r>
                <a:rPr lang="en-US" sz="1100" dirty="0">
                  <a:solidFill>
                    <a:srgbClr val="FFFFFF"/>
                  </a:solidFill>
                </a:rPr>
                <a:t>5</a:t>
              </a:r>
            </a:p>
          </p:txBody>
        </p:sp>
      </p:grpSp>
      <p:grpSp>
        <p:nvGrpSpPr>
          <p:cNvPr id="24" name="Group 44"/>
          <p:cNvGrpSpPr/>
          <p:nvPr userDrawn="1"/>
        </p:nvGrpSpPr>
        <p:grpSpPr>
          <a:xfrm>
            <a:off x="-2104833" y="633994"/>
            <a:ext cx="884170" cy="864117"/>
            <a:chOff x="-1138755" y="0"/>
            <a:chExt cx="646288" cy="646288"/>
          </a:xfrm>
        </p:grpSpPr>
        <p:sp>
          <p:nvSpPr>
            <p:cNvPr id="25" name="Rectangle 45"/>
            <p:cNvSpPr/>
            <p:nvPr userDrawn="1"/>
          </p:nvSpPr>
          <p:spPr>
            <a:xfrm>
              <a:off x="-1138755" y="0"/>
              <a:ext cx="646288" cy="646288"/>
            </a:xfrm>
            <a:prstGeom prst="rect">
              <a:avLst/>
            </a:prstGeom>
            <a:solidFill>
              <a:srgbClr val="1771E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20253"/>
              <a:endParaRPr lang="en-US" sz="1100">
                <a:solidFill>
                  <a:srgbClr val="FFFFFF"/>
                </a:solidFill>
              </a:endParaRPr>
            </a:p>
          </p:txBody>
        </p:sp>
        <p:sp>
          <p:nvSpPr>
            <p:cNvPr id="26" name="TextBox 25"/>
            <p:cNvSpPr txBox="1"/>
            <p:nvPr userDrawn="1"/>
          </p:nvSpPr>
          <p:spPr>
            <a:xfrm>
              <a:off x="-1138755" y="0"/>
              <a:ext cx="392762" cy="448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20253"/>
              <a:r>
                <a:rPr lang="en-US" sz="1100" dirty="0">
                  <a:solidFill>
                    <a:srgbClr val="FFFFFF"/>
                  </a:solidFill>
                </a:rPr>
                <a:t>R:</a:t>
              </a:r>
              <a:r>
                <a:rPr lang="en-US" altLang="zh-CN" sz="1100" dirty="0">
                  <a:solidFill>
                    <a:srgbClr val="FFFFFF"/>
                  </a:solidFill>
                </a:rPr>
                <a:t>23</a:t>
              </a:r>
              <a:endParaRPr lang="en-US" sz="1100" dirty="0">
                <a:solidFill>
                  <a:srgbClr val="FFFFFF"/>
                </a:solidFill>
              </a:endParaRPr>
            </a:p>
            <a:p>
              <a:pPr defTabSz="620253"/>
              <a:r>
                <a:rPr lang="en-US" sz="1100" dirty="0">
                  <a:solidFill>
                    <a:srgbClr val="FFFFFF"/>
                  </a:solidFill>
                </a:rPr>
                <a:t>G:1</a:t>
              </a:r>
              <a:r>
                <a:rPr lang="en-US" altLang="zh-CN" sz="1100" dirty="0">
                  <a:solidFill>
                    <a:srgbClr val="FFFFFF"/>
                  </a:solidFill>
                </a:rPr>
                <a:t>36</a:t>
              </a:r>
              <a:endParaRPr lang="en-US" sz="1100" dirty="0">
                <a:solidFill>
                  <a:srgbClr val="FFFFFF"/>
                </a:solidFill>
              </a:endParaRPr>
            </a:p>
            <a:p>
              <a:pPr defTabSz="620253"/>
              <a:r>
                <a:rPr lang="en-US" sz="1100" dirty="0">
                  <a:solidFill>
                    <a:srgbClr val="FFFFFF"/>
                  </a:solidFill>
                </a:rPr>
                <a:t>B:</a:t>
              </a:r>
              <a:r>
                <a:rPr lang="en-US" altLang="zh-CN" sz="1100" dirty="0">
                  <a:solidFill>
                    <a:srgbClr val="FFFFFF"/>
                  </a:solidFill>
                </a:rPr>
                <a:t>238</a:t>
              </a:r>
              <a:endParaRPr lang="en-US" sz="11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7" name="Group 47"/>
          <p:cNvGrpSpPr/>
          <p:nvPr userDrawn="1"/>
        </p:nvGrpSpPr>
        <p:grpSpPr>
          <a:xfrm>
            <a:off x="-2104833" y="1586555"/>
            <a:ext cx="884170" cy="864117"/>
            <a:chOff x="-1138755" y="0"/>
            <a:chExt cx="646288" cy="646288"/>
          </a:xfrm>
        </p:grpSpPr>
        <p:sp>
          <p:nvSpPr>
            <p:cNvPr id="28" name="Rectangle 48"/>
            <p:cNvSpPr/>
            <p:nvPr userDrawn="1"/>
          </p:nvSpPr>
          <p:spPr>
            <a:xfrm>
              <a:off x="-1138755" y="0"/>
              <a:ext cx="646288" cy="646288"/>
            </a:xfrm>
            <a:prstGeom prst="rect">
              <a:avLst/>
            </a:prstGeom>
            <a:solidFill>
              <a:srgbClr val="25C1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20253"/>
              <a:endParaRPr lang="en-US" sz="1100">
                <a:solidFill>
                  <a:srgbClr val="FFFFFF"/>
                </a:solidFill>
              </a:endParaRPr>
            </a:p>
          </p:txBody>
        </p:sp>
        <p:sp>
          <p:nvSpPr>
            <p:cNvPr id="29" name="TextBox 28"/>
            <p:cNvSpPr txBox="1"/>
            <p:nvPr userDrawn="1"/>
          </p:nvSpPr>
          <p:spPr>
            <a:xfrm>
              <a:off x="-1138755" y="0"/>
              <a:ext cx="392762" cy="448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20253"/>
              <a:r>
                <a:rPr lang="en-US" sz="1100" dirty="0">
                  <a:solidFill>
                    <a:srgbClr val="000000"/>
                  </a:solidFill>
                </a:rPr>
                <a:t>R:</a:t>
              </a:r>
              <a:r>
                <a:rPr lang="en-US" altLang="zh-CN" sz="1100" dirty="0">
                  <a:solidFill>
                    <a:srgbClr val="000000"/>
                  </a:solidFill>
                </a:rPr>
                <a:t>35</a:t>
              </a:r>
              <a:endParaRPr lang="en-US" sz="1100" dirty="0">
                <a:solidFill>
                  <a:srgbClr val="000000"/>
                </a:solidFill>
              </a:endParaRPr>
            </a:p>
            <a:p>
              <a:pPr defTabSz="620253"/>
              <a:r>
                <a:rPr lang="en-US" sz="1100" dirty="0">
                  <a:solidFill>
                    <a:srgbClr val="000000"/>
                  </a:solidFill>
                </a:rPr>
                <a:t>G:2</a:t>
              </a:r>
              <a:r>
                <a:rPr lang="en-US" altLang="zh-CN" sz="1100" dirty="0">
                  <a:solidFill>
                    <a:srgbClr val="000000"/>
                  </a:solidFill>
                </a:rPr>
                <a:t>04</a:t>
              </a:r>
              <a:endParaRPr lang="en-US" sz="1100" dirty="0">
                <a:solidFill>
                  <a:srgbClr val="000000"/>
                </a:solidFill>
              </a:endParaRPr>
            </a:p>
            <a:p>
              <a:pPr defTabSz="620253"/>
              <a:r>
                <a:rPr lang="en-US" sz="1100" dirty="0">
                  <a:solidFill>
                    <a:srgbClr val="000000"/>
                  </a:solidFill>
                </a:rPr>
                <a:t>B:2</a:t>
              </a:r>
              <a:r>
                <a:rPr lang="en-US" altLang="zh-CN" sz="1100" dirty="0">
                  <a:solidFill>
                    <a:srgbClr val="000000"/>
                  </a:solidFill>
                </a:rPr>
                <a:t>52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0" name="Group 50"/>
          <p:cNvGrpSpPr/>
          <p:nvPr userDrawn="1"/>
        </p:nvGrpSpPr>
        <p:grpSpPr>
          <a:xfrm>
            <a:off x="-2104833" y="2539117"/>
            <a:ext cx="884170" cy="864117"/>
            <a:chOff x="-1138755" y="0"/>
            <a:chExt cx="646288" cy="646288"/>
          </a:xfrm>
        </p:grpSpPr>
        <p:sp>
          <p:nvSpPr>
            <p:cNvPr id="31" name="Rectangle 51"/>
            <p:cNvSpPr/>
            <p:nvPr userDrawn="1"/>
          </p:nvSpPr>
          <p:spPr>
            <a:xfrm>
              <a:off x="-1138755" y="0"/>
              <a:ext cx="646288" cy="646288"/>
            </a:xfrm>
            <a:prstGeom prst="rect">
              <a:avLst/>
            </a:prstGeom>
            <a:solidFill>
              <a:srgbClr val="24BEB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20253"/>
              <a:endParaRPr lang="en-US" sz="1100">
                <a:solidFill>
                  <a:srgbClr val="FFFFFF"/>
                </a:solidFill>
              </a:endParaRPr>
            </a:p>
          </p:txBody>
        </p:sp>
        <p:sp>
          <p:nvSpPr>
            <p:cNvPr id="32" name="TextBox 31"/>
            <p:cNvSpPr txBox="1"/>
            <p:nvPr userDrawn="1"/>
          </p:nvSpPr>
          <p:spPr>
            <a:xfrm>
              <a:off x="-1138755" y="0"/>
              <a:ext cx="392762" cy="448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20253"/>
              <a:r>
                <a:rPr lang="en-US" sz="1100" dirty="0">
                  <a:solidFill>
                    <a:srgbClr val="FFFFFF"/>
                  </a:solidFill>
                </a:rPr>
                <a:t>R:</a:t>
              </a:r>
              <a:r>
                <a:rPr lang="en-US" altLang="zh-CN" sz="1100" dirty="0">
                  <a:solidFill>
                    <a:srgbClr val="FFFFFF"/>
                  </a:solidFill>
                </a:rPr>
                <a:t>33</a:t>
              </a:r>
              <a:endParaRPr lang="en-US" sz="1100" dirty="0">
                <a:solidFill>
                  <a:srgbClr val="FFFFFF"/>
                </a:solidFill>
              </a:endParaRPr>
            </a:p>
            <a:p>
              <a:pPr defTabSz="620253"/>
              <a:r>
                <a:rPr lang="en-US" sz="1100" dirty="0">
                  <a:solidFill>
                    <a:srgbClr val="FFFFFF"/>
                  </a:solidFill>
                </a:rPr>
                <a:t>G:</a:t>
              </a:r>
              <a:r>
                <a:rPr lang="en-US" altLang="zh-CN" sz="1100" dirty="0">
                  <a:solidFill>
                    <a:srgbClr val="FFFFFF"/>
                  </a:solidFill>
                </a:rPr>
                <a:t>200</a:t>
              </a:r>
              <a:endParaRPr lang="en-US" sz="1100" dirty="0">
                <a:solidFill>
                  <a:srgbClr val="FFFFFF"/>
                </a:solidFill>
              </a:endParaRPr>
            </a:p>
            <a:p>
              <a:pPr defTabSz="620253"/>
              <a:r>
                <a:rPr lang="en-US" sz="1100" dirty="0">
                  <a:solidFill>
                    <a:srgbClr val="FFFFFF"/>
                  </a:solidFill>
                </a:rPr>
                <a:t>B:</a:t>
              </a:r>
              <a:r>
                <a:rPr lang="en-US" altLang="zh-CN" sz="1100" dirty="0">
                  <a:solidFill>
                    <a:srgbClr val="FFFFFF"/>
                  </a:solidFill>
                </a:rPr>
                <a:t>200</a:t>
              </a:r>
              <a:endParaRPr lang="en-US" sz="1100" dirty="0">
                <a:solidFill>
                  <a:srgbClr val="FFFFFF"/>
                </a:solidFill>
              </a:endParaRPr>
            </a:p>
          </p:txBody>
        </p:sp>
      </p:grpSp>
      <p:sp>
        <p:nvSpPr>
          <p:cNvPr id="33" name="TextBox 32"/>
          <p:cNvSpPr txBox="1"/>
          <p:nvPr userDrawn="1"/>
        </p:nvSpPr>
        <p:spPr>
          <a:xfrm>
            <a:off x="-2124137" y="4713162"/>
            <a:ext cx="1290159" cy="524677"/>
          </a:xfrm>
          <a:prstGeom prst="rect">
            <a:avLst/>
          </a:prstGeom>
          <a:noFill/>
        </p:spPr>
        <p:txBody>
          <a:bodyPr wrap="square" lIns="93040" tIns="46520" rIns="93040" bIns="46520" rtlCol="0">
            <a:spAutoFit/>
          </a:bodyPr>
          <a:lstStyle/>
          <a:p>
            <a:pPr defTabSz="620253"/>
            <a:r>
              <a:rPr lang="zh-CN" altLang="en-US" sz="900" dirty="0">
                <a:solidFill>
                  <a:srgbClr val="FFFFFF"/>
                </a:solidFill>
              </a:rPr>
              <a:t>中文字体：</a:t>
            </a:r>
            <a:endParaRPr lang="en-US" altLang="zh-CN" sz="900" dirty="0">
              <a:solidFill>
                <a:srgbClr val="1EA19F"/>
              </a:solidFill>
            </a:endParaRPr>
          </a:p>
          <a:p>
            <a:pPr defTabSz="620253">
              <a:defRPr/>
            </a:pPr>
            <a:r>
              <a:rPr lang="zh-CN" altLang="en-US" sz="1900" dirty="0">
                <a:solidFill>
                  <a:srgbClr val="FFFFFF"/>
                </a:solidFill>
                <a:latin typeface="Heiti SC Medium"/>
                <a:ea typeface="Heiti SC Medium"/>
                <a:cs typeface="Heiti SC Medium"/>
              </a:rPr>
              <a:t>微软雅黑</a:t>
            </a:r>
            <a:endParaRPr lang="en-US" altLang="zh-CN" sz="1900" dirty="0">
              <a:solidFill>
                <a:srgbClr val="FFFFFF"/>
              </a:solidFill>
              <a:latin typeface="Heiti SC Medium"/>
              <a:ea typeface="Heiti SC Medium"/>
              <a:cs typeface="Heiti SC Medium"/>
            </a:endParaRPr>
          </a:p>
        </p:txBody>
      </p:sp>
      <p:grpSp>
        <p:nvGrpSpPr>
          <p:cNvPr id="34" name="Group 59"/>
          <p:cNvGrpSpPr/>
          <p:nvPr userDrawn="1"/>
        </p:nvGrpSpPr>
        <p:grpSpPr>
          <a:xfrm>
            <a:off x="-2104833" y="3491675"/>
            <a:ext cx="884170" cy="864117"/>
            <a:chOff x="-1138755" y="0"/>
            <a:chExt cx="646288" cy="646288"/>
          </a:xfrm>
        </p:grpSpPr>
        <p:sp>
          <p:nvSpPr>
            <p:cNvPr id="35" name="Rectangle 60"/>
            <p:cNvSpPr/>
            <p:nvPr userDrawn="1"/>
          </p:nvSpPr>
          <p:spPr>
            <a:xfrm>
              <a:off x="-1138755" y="0"/>
              <a:ext cx="646288" cy="646288"/>
            </a:xfrm>
            <a:prstGeom prst="rect">
              <a:avLst/>
            </a:prstGeom>
            <a:solidFill>
              <a:srgbClr val="9F55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20253"/>
              <a:endParaRPr lang="en-US" sz="1100">
                <a:solidFill>
                  <a:srgbClr val="FFFFFF"/>
                </a:solidFill>
              </a:endParaRPr>
            </a:p>
          </p:txBody>
        </p:sp>
        <p:sp>
          <p:nvSpPr>
            <p:cNvPr id="36" name="TextBox 35"/>
            <p:cNvSpPr txBox="1"/>
            <p:nvPr userDrawn="1"/>
          </p:nvSpPr>
          <p:spPr>
            <a:xfrm>
              <a:off x="-1138755" y="0"/>
              <a:ext cx="392762" cy="448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20253"/>
              <a:r>
                <a:rPr lang="en-US" sz="1100" dirty="0">
                  <a:solidFill>
                    <a:srgbClr val="FFFFFF"/>
                  </a:solidFill>
                </a:rPr>
                <a:t>R:</a:t>
              </a:r>
              <a:r>
                <a:rPr lang="zh-CN" altLang="zh-CN" sz="1100" dirty="0">
                  <a:solidFill>
                    <a:srgbClr val="FFFFFF"/>
                  </a:solidFill>
                </a:rPr>
                <a:t>1</a:t>
              </a:r>
              <a:r>
                <a:rPr lang="en-US" altLang="zh-CN" sz="1100" dirty="0">
                  <a:solidFill>
                    <a:srgbClr val="FFFFFF"/>
                  </a:solidFill>
                </a:rPr>
                <a:t>76</a:t>
              </a:r>
              <a:endParaRPr lang="en-US" sz="1100" dirty="0">
                <a:solidFill>
                  <a:srgbClr val="FFFFFF"/>
                </a:solidFill>
              </a:endParaRPr>
            </a:p>
            <a:p>
              <a:pPr defTabSz="620253"/>
              <a:r>
                <a:rPr lang="en-US" sz="1100" dirty="0">
                  <a:solidFill>
                    <a:srgbClr val="FFFFFF"/>
                  </a:solidFill>
                </a:rPr>
                <a:t>G:</a:t>
              </a:r>
              <a:r>
                <a:rPr lang="zh-CN" altLang="zh-CN" sz="1100" dirty="0">
                  <a:solidFill>
                    <a:srgbClr val="FFFFFF"/>
                  </a:solidFill>
                </a:rPr>
                <a:t>1</a:t>
              </a:r>
              <a:r>
                <a:rPr lang="en-US" altLang="zh-CN" sz="1100" dirty="0">
                  <a:solidFill>
                    <a:srgbClr val="FFFFFF"/>
                  </a:solidFill>
                </a:rPr>
                <a:t>15</a:t>
              </a:r>
              <a:endParaRPr lang="en-US" sz="1100" dirty="0">
                <a:solidFill>
                  <a:srgbClr val="FFFFFF"/>
                </a:solidFill>
              </a:endParaRPr>
            </a:p>
            <a:p>
              <a:pPr defTabSz="620253"/>
              <a:r>
                <a:rPr lang="en-US" sz="1100" dirty="0">
                  <a:solidFill>
                    <a:srgbClr val="FFFFFF"/>
                  </a:solidFill>
                </a:rPr>
                <a:t>B:</a:t>
              </a:r>
              <a:r>
                <a:rPr lang="zh-CN" altLang="zh-CN" sz="1100" dirty="0">
                  <a:solidFill>
                    <a:srgbClr val="FFFFFF"/>
                  </a:solidFill>
                </a:rPr>
                <a:t>2</a:t>
              </a:r>
              <a:r>
                <a:rPr lang="en-US" altLang="zh-CN" sz="1100" dirty="0">
                  <a:solidFill>
                    <a:srgbClr val="FFFFFF"/>
                  </a:solidFill>
                </a:rPr>
                <a:t>52</a:t>
              </a:r>
              <a:endParaRPr lang="en-US" sz="1100" dirty="0">
                <a:solidFill>
                  <a:srgbClr val="FFFFFF"/>
                </a:solidFill>
              </a:endParaRPr>
            </a:p>
          </p:txBody>
        </p:sp>
      </p:grpSp>
      <p:sp>
        <p:nvSpPr>
          <p:cNvPr id="37" name="Rectangle 62"/>
          <p:cNvSpPr/>
          <p:nvPr userDrawn="1"/>
        </p:nvSpPr>
        <p:spPr>
          <a:xfrm>
            <a:off x="-2124137" y="5313285"/>
            <a:ext cx="1054638" cy="565700"/>
          </a:xfrm>
          <a:prstGeom prst="rect">
            <a:avLst/>
          </a:prstGeom>
        </p:spPr>
        <p:txBody>
          <a:bodyPr wrap="square" lIns="93040" tIns="46520" rIns="93040" bIns="46520">
            <a:spAutoFit/>
          </a:bodyPr>
          <a:lstStyle/>
          <a:p>
            <a:pPr defTabSz="620253">
              <a:defRPr/>
            </a:pPr>
            <a:r>
              <a:rPr lang="zh-CN" altLang="en-US" sz="900" dirty="0">
                <a:solidFill>
                  <a:srgbClr val="FFFFFF"/>
                </a:solidFill>
              </a:rPr>
              <a:t>英文字体：</a:t>
            </a:r>
            <a:endParaRPr lang="en-US" altLang="zh-CN" sz="900" b="1" dirty="0">
              <a:solidFill>
                <a:srgbClr val="FFFFFF"/>
              </a:solidFill>
              <a:latin typeface="Arial"/>
              <a:cs typeface="Arial"/>
            </a:endParaRPr>
          </a:p>
          <a:p>
            <a:pPr defTabSz="620253"/>
            <a:r>
              <a:rPr lang="en-US" altLang="zh-CN" sz="2200" b="1" dirty="0">
                <a:solidFill>
                  <a:srgbClr val="FFFFFF"/>
                </a:solidFill>
                <a:latin typeface="Arial"/>
                <a:cs typeface="Arial"/>
              </a:rPr>
              <a:t>Arial</a:t>
            </a:r>
          </a:p>
        </p:txBody>
      </p:sp>
      <p:grpSp>
        <p:nvGrpSpPr>
          <p:cNvPr id="38" name="Group 75"/>
          <p:cNvGrpSpPr/>
          <p:nvPr userDrawn="1"/>
        </p:nvGrpSpPr>
        <p:grpSpPr>
          <a:xfrm>
            <a:off x="-900582" y="31382"/>
            <a:ext cx="187193" cy="5867404"/>
            <a:chOff x="-279703" y="208515"/>
            <a:chExt cx="243417" cy="4388332"/>
          </a:xfrm>
        </p:grpSpPr>
        <p:cxnSp>
          <p:nvCxnSpPr>
            <p:cNvPr id="39" name="Straight Connector 76"/>
            <p:cNvCxnSpPr/>
            <p:nvPr userDrawn="1"/>
          </p:nvCxnSpPr>
          <p:spPr>
            <a:xfrm flipH="1">
              <a:off x="-279703" y="1414714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77"/>
            <p:cNvGrpSpPr/>
            <p:nvPr userDrawn="1"/>
          </p:nvGrpSpPr>
          <p:grpSpPr>
            <a:xfrm>
              <a:off x="-279703" y="4254803"/>
              <a:ext cx="243417" cy="342044"/>
              <a:chOff x="-243418" y="1063625"/>
              <a:chExt cx="243417" cy="342044"/>
            </a:xfrm>
          </p:grpSpPr>
          <p:cxnSp>
            <p:nvCxnSpPr>
              <p:cNvPr id="45" name="Straight Connector 81"/>
              <p:cNvCxnSpPr/>
              <p:nvPr userDrawn="1"/>
            </p:nvCxnSpPr>
            <p:spPr>
              <a:xfrm flipH="1">
                <a:off x="-243418" y="1405669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82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78"/>
            <p:cNvGrpSpPr/>
            <p:nvPr userDrawn="1"/>
          </p:nvGrpSpPr>
          <p:grpSpPr>
            <a:xfrm>
              <a:off x="-279703" y="208515"/>
              <a:ext cx="243417" cy="864155"/>
              <a:chOff x="-243418" y="1063625"/>
              <a:chExt cx="243417" cy="864155"/>
            </a:xfrm>
          </p:grpSpPr>
          <p:cxnSp>
            <p:nvCxnSpPr>
              <p:cNvPr id="43" name="Straight Connector 79"/>
              <p:cNvCxnSpPr/>
              <p:nvPr userDrawn="1"/>
            </p:nvCxnSpPr>
            <p:spPr>
              <a:xfrm flipH="1">
                <a:off x="-243418" y="1927780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80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2" name="Straight Connector 93"/>
            <p:cNvCxnSpPr/>
            <p:nvPr userDrawn="1"/>
          </p:nvCxnSpPr>
          <p:spPr>
            <a:xfrm flipH="1">
              <a:off x="-279703" y="550559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95"/>
          <p:cNvGrpSpPr/>
          <p:nvPr userDrawn="1"/>
        </p:nvGrpSpPr>
        <p:grpSpPr>
          <a:xfrm>
            <a:off x="11956579" y="31382"/>
            <a:ext cx="187193" cy="5867404"/>
            <a:chOff x="-279703" y="208515"/>
            <a:chExt cx="243417" cy="4388332"/>
          </a:xfrm>
        </p:grpSpPr>
        <p:cxnSp>
          <p:nvCxnSpPr>
            <p:cNvPr id="48" name="Straight Connector 96"/>
            <p:cNvCxnSpPr/>
            <p:nvPr userDrawn="1"/>
          </p:nvCxnSpPr>
          <p:spPr>
            <a:xfrm flipH="1">
              <a:off x="-279703" y="1414714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97"/>
            <p:cNvGrpSpPr/>
            <p:nvPr userDrawn="1"/>
          </p:nvGrpSpPr>
          <p:grpSpPr>
            <a:xfrm>
              <a:off x="-279703" y="4254803"/>
              <a:ext cx="243417" cy="342044"/>
              <a:chOff x="-243418" y="1063625"/>
              <a:chExt cx="243417" cy="342044"/>
            </a:xfrm>
          </p:grpSpPr>
          <p:cxnSp>
            <p:nvCxnSpPr>
              <p:cNvPr id="54" name="Straight Connector 102"/>
              <p:cNvCxnSpPr/>
              <p:nvPr userDrawn="1"/>
            </p:nvCxnSpPr>
            <p:spPr>
              <a:xfrm flipH="1">
                <a:off x="-243418" y="1405669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103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98"/>
            <p:cNvGrpSpPr/>
            <p:nvPr userDrawn="1"/>
          </p:nvGrpSpPr>
          <p:grpSpPr>
            <a:xfrm>
              <a:off x="-279703" y="208515"/>
              <a:ext cx="243417" cy="864155"/>
              <a:chOff x="-243418" y="1063625"/>
              <a:chExt cx="243417" cy="864155"/>
            </a:xfrm>
          </p:grpSpPr>
          <p:cxnSp>
            <p:nvCxnSpPr>
              <p:cNvPr id="52" name="Straight Connector 100"/>
              <p:cNvCxnSpPr/>
              <p:nvPr userDrawn="1"/>
            </p:nvCxnSpPr>
            <p:spPr>
              <a:xfrm flipH="1">
                <a:off x="-243418" y="1927780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101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Connector 99"/>
            <p:cNvCxnSpPr/>
            <p:nvPr userDrawn="1"/>
          </p:nvCxnSpPr>
          <p:spPr>
            <a:xfrm flipH="1">
              <a:off x="-279703" y="550559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标题占位符 5"/>
          <p:cNvSpPr>
            <a:spLocks noGrp="1"/>
          </p:cNvSpPr>
          <p:nvPr>
            <p:ph type="title"/>
          </p:nvPr>
        </p:nvSpPr>
        <p:spPr>
          <a:xfrm>
            <a:off x="0" y="28521"/>
            <a:ext cx="11258703" cy="1146183"/>
          </a:xfrm>
          <a:prstGeom prst="rect">
            <a:avLst/>
          </a:prstGeom>
        </p:spPr>
        <p:txBody>
          <a:bodyPr vert="horz" lIns="93040" tIns="46520" rIns="93040" bIns="465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57" name="文本占位符 6"/>
          <p:cNvSpPr>
            <a:spLocks noGrp="1"/>
          </p:cNvSpPr>
          <p:nvPr>
            <p:ph type="body" idx="1"/>
          </p:nvPr>
        </p:nvSpPr>
        <p:spPr>
          <a:xfrm>
            <a:off x="0" y="1357246"/>
            <a:ext cx="11258703" cy="4538036"/>
          </a:xfrm>
          <a:prstGeom prst="rect">
            <a:avLst/>
          </a:prstGeom>
        </p:spPr>
        <p:txBody>
          <a:bodyPr vert="horz" lIns="93040" tIns="46520" rIns="93040" bIns="465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8" name="文本框 16"/>
          <p:cNvSpPr txBox="1"/>
          <p:nvPr userDrawn="1"/>
        </p:nvSpPr>
        <p:spPr>
          <a:xfrm>
            <a:off x="10007736" y="6368095"/>
            <a:ext cx="1250967" cy="123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en-US"/>
            </a:defPPr>
            <a:lvl1pPr algn="r" eaLnBrk="0" hangingPunct="0">
              <a:spcBef>
                <a:spcPct val="50000"/>
              </a:spcBef>
              <a:defRPr kumimoji="0" sz="800">
                <a:solidFill>
                  <a:srgbClr val="837A80"/>
                </a:solidFill>
                <a:latin typeface="Verdana" charset="0"/>
                <a:ea typeface="宋体" charset="0"/>
                <a:cs typeface="MS PGothic" charset="0"/>
              </a:defRPr>
            </a:lvl1pPr>
            <a:lvl2pPr marL="742950" indent="-285750" eaLnBrk="0" hangingPunct="0">
              <a:defRPr kumimoji="1" sz="2400"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9pPr>
          </a:lstStyle>
          <a:p>
            <a:pPr defTabSz="620253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④内部公开 请勿外传</a:t>
            </a:r>
          </a:p>
        </p:txBody>
      </p:sp>
    </p:spTree>
    <p:extLst>
      <p:ext uri="{BB962C8B-B14F-4D97-AF65-F5344CB8AC3E}">
        <p14:creationId xmlns:p14="http://schemas.microsoft.com/office/powerpoint/2010/main" val="3191994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3" r:id="rId1"/>
    <p:sldLayoutId id="2147484568" r:id="rId2"/>
    <p:sldLayoutId id="2147484589" r:id="rId3"/>
    <p:sldLayoutId id="2147484602" r:id="rId4"/>
    <p:sldLayoutId id="2147484604" r:id="rId5"/>
    <p:sldLayoutId id="2147484587" r:id="rId6"/>
    <p:sldLayoutId id="2147484605" r:id="rId7"/>
  </p:sldLayoutIdLst>
  <p:timing>
    <p:tnLst>
      <p:par>
        <p:cTn id="1" dur="indefinite" restart="never" nodeType="tmRoot"/>
      </p:par>
    </p:tnLst>
  </p:timing>
  <p:txStyles>
    <p:titleStyle>
      <a:lvl1pPr algn="l" defTabSz="609553" rtl="0" eaLnBrk="1" latinLnBrk="0" hangingPunct="1">
        <a:spcBef>
          <a:spcPct val="0"/>
        </a:spcBef>
        <a:buNone/>
        <a:defRPr kumimoji="1" lang="zh-CN" altLang="en-US" sz="3000" b="1" i="0" kern="1200" dirty="0">
          <a:solidFill>
            <a:schemeClr val="tx1"/>
          </a:solidFill>
          <a:latin typeface="微软雅黑"/>
          <a:ea typeface="微软雅黑"/>
          <a:cs typeface="+mj-cs"/>
        </a:defRPr>
      </a:lvl1pPr>
    </p:titleStyle>
    <p:bodyStyle>
      <a:lvl1pPr marL="457165" indent="-457165" algn="l" defTabSz="609553" rtl="0" eaLnBrk="1" fontAlgn="base" latinLnBrk="0" hangingPunct="1">
        <a:spcBef>
          <a:spcPct val="20000"/>
        </a:spcBef>
        <a:spcAft>
          <a:spcPct val="0"/>
        </a:spcAft>
        <a:buFontTx/>
        <a:buBlip>
          <a:blip r:embed="rId10"/>
        </a:buBlip>
        <a:defRPr kumimoji="1" lang="zh-CN" altLang="en-US" sz="3200" b="0" i="0" kern="1200" dirty="0" smtClean="0">
          <a:solidFill>
            <a:schemeClr val="tx1">
              <a:lumMod val="85000"/>
              <a:lumOff val="15000"/>
            </a:schemeClr>
          </a:solidFill>
          <a:latin typeface="微软雅黑"/>
          <a:ea typeface="微软雅黑"/>
          <a:cs typeface="+mn-cs"/>
        </a:defRPr>
      </a:lvl1pPr>
      <a:lvl2pPr marL="990523" indent="-380970" algn="l" defTabSz="609553" rtl="0" eaLnBrk="1" fontAlgn="base" latinLnBrk="0" hangingPunct="1">
        <a:spcBef>
          <a:spcPct val="20000"/>
        </a:spcBef>
        <a:spcAft>
          <a:spcPct val="0"/>
        </a:spcAft>
        <a:buFont typeface="Arial"/>
        <a:buChar char="–"/>
        <a:defRPr kumimoji="1" lang="zh-CN" altLang="en-US" sz="2600" b="0" i="0" kern="1200" dirty="0" smtClean="0">
          <a:solidFill>
            <a:schemeClr val="tx1">
              <a:lumMod val="85000"/>
              <a:lumOff val="15000"/>
            </a:schemeClr>
          </a:solidFill>
          <a:latin typeface="微软雅黑"/>
          <a:ea typeface="微软雅黑"/>
          <a:cs typeface="+mn-cs"/>
        </a:defRPr>
      </a:lvl2pPr>
      <a:lvl3pPr marL="1523882" indent="-304777" algn="l" defTabSz="609553" rtl="0" eaLnBrk="1" fontAlgn="base" latinLnBrk="0" hangingPunct="1">
        <a:spcBef>
          <a:spcPct val="20000"/>
        </a:spcBef>
        <a:spcAft>
          <a:spcPct val="0"/>
        </a:spcAft>
        <a:buFont typeface="Arial"/>
        <a:buChar char="•"/>
        <a:defRPr kumimoji="1" lang="zh-CN" altLang="en-US" sz="2400" b="0" i="0" kern="1200" dirty="0" smtClean="0">
          <a:solidFill>
            <a:schemeClr val="tx1">
              <a:lumMod val="85000"/>
              <a:lumOff val="15000"/>
            </a:schemeClr>
          </a:solidFill>
          <a:latin typeface="微软雅黑"/>
          <a:ea typeface="微软雅黑"/>
          <a:cs typeface="+mn-cs"/>
        </a:defRPr>
      </a:lvl3pPr>
      <a:lvl4pPr marL="2133435" indent="-304777" algn="l" defTabSz="609553" rtl="0" eaLnBrk="1" fontAlgn="base" latinLnBrk="0" hangingPunct="1">
        <a:spcBef>
          <a:spcPct val="20000"/>
        </a:spcBef>
        <a:spcAft>
          <a:spcPct val="0"/>
        </a:spcAft>
        <a:buFont typeface="Arial"/>
        <a:buChar char="–"/>
        <a:defRPr kumimoji="1" lang="zh-CN" altLang="en-US" sz="2400" b="0" i="0" kern="1200" dirty="0" smtClean="0">
          <a:solidFill>
            <a:schemeClr val="tx1">
              <a:lumMod val="85000"/>
              <a:lumOff val="15000"/>
            </a:schemeClr>
          </a:solidFill>
          <a:latin typeface="微软雅黑"/>
          <a:ea typeface="微软雅黑"/>
          <a:cs typeface="+mn-cs"/>
        </a:defRPr>
      </a:lvl4pPr>
      <a:lvl5pPr marL="2742988" indent="-304777" algn="l" defTabSz="609553" rtl="0" eaLnBrk="1" fontAlgn="base" latinLnBrk="0" hangingPunct="1">
        <a:spcBef>
          <a:spcPct val="20000"/>
        </a:spcBef>
        <a:spcAft>
          <a:spcPct val="0"/>
        </a:spcAft>
        <a:buFont typeface="Arial"/>
        <a:buChar char="»"/>
        <a:defRPr kumimoji="1" lang="zh-CN" altLang="en-US" sz="2400" b="0" i="0" kern="1200" dirty="0">
          <a:solidFill>
            <a:schemeClr val="tx1">
              <a:lumMod val="85000"/>
              <a:lumOff val="15000"/>
            </a:schemeClr>
          </a:solidFill>
          <a:latin typeface="微软雅黑"/>
          <a:ea typeface="微软雅黑"/>
          <a:cs typeface="+mn-cs"/>
        </a:defRPr>
      </a:lvl5pPr>
      <a:lvl6pPr marL="3352540" indent="-304777" algn="l" defTabSz="609553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094" indent="-304777" algn="l" defTabSz="609553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647" indent="-304777" algn="l" defTabSz="609553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200" indent="-304777" algn="l" defTabSz="609553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095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3" algn="l" defTabSz="6095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05" algn="l" defTabSz="6095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58" algn="l" defTabSz="6095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2" algn="l" defTabSz="6095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65" algn="l" defTabSz="6095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17" algn="l" defTabSz="6095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70" algn="l" defTabSz="6095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23" algn="l" defTabSz="6095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25.xml"/><Relationship Id="rId10" Type="http://schemas.openxmlformats.org/officeDocument/2006/relationships/tags" Target="../tags/tag30.xml"/><Relationship Id="rId4" Type="http://schemas.openxmlformats.org/officeDocument/2006/relationships/tags" Target="../tags/tag24.xml"/><Relationship Id="rId9" Type="http://schemas.openxmlformats.org/officeDocument/2006/relationships/tags" Target="../tags/tag2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lub.kingdee.com/forum.php?mod=viewthread&amp;tid=1062364&amp;viewsource=newservice" TargetMode="External"/><Relationship Id="rId2" Type="http://schemas.openxmlformats.org/officeDocument/2006/relationships/hyperlink" Target="http://club.kingdee.com/forum.php?mod=forumdisplay&amp;fid=748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open.kingdee.com/K3Cloud/WenKu/Index.aspx" TargetMode="External"/><Relationship Id="rId4" Type="http://schemas.openxmlformats.org/officeDocument/2006/relationships/hyperlink" Target="http://3g.k3cloud.kingdee.com/m/home.html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15.xml"/><Relationship Id="rId10" Type="http://schemas.openxmlformats.org/officeDocument/2006/relationships/tags" Target="../tags/tag20.xml"/><Relationship Id="rId4" Type="http://schemas.openxmlformats.org/officeDocument/2006/relationships/tags" Target="../tags/tag14.xml"/><Relationship Id="rId9" Type="http://schemas.openxmlformats.org/officeDocument/2006/relationships/tags" Target="../tags/tag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50590" y="1485579"/>
            <a:ext cx="7272808" cy="1080120"/>
          </a:xfrm>
        </p:spPr>
        <p:txBody>
          <a:bodyPr/>
          <a:lstStyle/>
          <a:p>
            <a:r>
              <a:rPr lang="zh-CN" altLang="en-US" dirty="0"/>
              <a:t>产品</a:t>
            </a:r>
            <a:r>
              <a:rPr lang="zh-CN" altLang="en-US" dirty="0" smtClean="0"/>
              <a:t>培训</a:t>
            </a:r>
            <a:r>
              <a:rPr lang="en-US" altLang="zh-CN" dirty="0" smtClean="0"/>
              <a:t>-</a:t>
            </a:r>
            <a:r>
              <a:rPr lang="zh-CN" altLang="en-US" dirty="0" smtClean="0"/>
              <a:t>移动</a:t>
            </a:r>
            <a:r>
              <a:rPr lang="en-US" altLang="zh-CN" dirty="0" smtClean="0"/>
              <a:t>BOS</a:t>
            </a:r>
            <a:endParaRPr kumimoji="1" lang="zh-CN" altLang="en-US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550590" y="3953880"/>
            <a:ext cx="4104456" cy="504056"/>
          </a:xfrm>
          <a:prstGeom prst="rect">
            <a:avLst/>
          </a:prstGeom>
        </p:spPr>
        <p:txBody>
          <a:bodyPr vert="horz" lIns="93040" tIns="46520" rIns="93040" bIns="46520" rtlCol="0" anchor="t">
            <a:noAutofit/>
          </a:bodyPr>
          <a:lstStyle>
            <a:lvl1pPr algn="l" defTabSz="6095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zh-CN" altLang="en-US" sz="4900" b="1" i="0" kern="1200" baseline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sz="3200" dirty="0" smtClean="0"/>
              <a:t>BOS</a:t>
            </a:r>
            <a:r>
              <a:rPr lang="zh-CN" altLang="en-US" sz="3200" dirty="0" smtClean="0"/>
              <a:t>平台部</a:t>
            </a:r>
            <a:endParaRPr lang="en-US" altLang="zh-CN" sz="3200" dirty="0" smtClean="0"/>
          </a:p>
          <a:p>
            <a:endParaRPr lang="zh-CN" altLang="en-US" sz="3200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694606" y="4797946"/>
            <a:ext cx="1584176" cy="504056"/>
          </a:xfrm>
          <a:prstGeom prst="rect">
            <a:avLst/>
          </a:prstGeom>
        </p:spPr>
        <p:txBody>
          <a:bodyPr vert="horz" lIns="93040" tIns="46520" rIns="93040" bIns="46520" rtlCol="0" anchor="t">
            <a:noAutofit/>
          </a:bodyPr>
          <a:lstStyle>
            <a:lvl1pPr algn="l" defTabSz="6095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zh-CN" altLang="en-US" sz="4900" b="1" i="0" kern="1200" baseline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sz="2000" dirty="0"/>
              <a:t>董彪</a:t>
            </a:r>
            <a:endParaRPr lang="en-US" altLang="zh-CN" sz="2000" dirty="0" smtClean="0"/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3744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0" y="24522"/>
            <a:ext cx="9502596" cy="645499"/>
          </a:xfrm>
        </p:spPr>
        <p:txBody>
          <a:bodyPr>
            <a:noAutofit/>
          </a:bodyPr>
          <a:lstStyle/>
          <a:p>
            <a:pPr defTabSz="457200" eaLnBrk="0" fontAlgn="base" hangingPunct="0">
              <a:spcAft>
                <a:spcPct val="0"/>
              </a:spcAft>
            </a:pPr>
            <a:r>
              <a:rPr lang="zh-CN" altLang="en-US" sz="2600" dirty="0" smtClean="0">
                <a:solidFill>
                  <a:prstClr val="black"/>
                </a:solidFill>
              </a:rPr>
              <a:t>   流式布局、弹性布局</a:t>
            </a:r>
            <a:endParaRPr lang="zh-CN" altLang="en-US" sz="2600" dirty="0">
              <a:solidFill>
                <a:prstClr val="black"/>
              </a:solidFill>
            </a:endParaRPr>
          </a:p>
        </p:txBody>
      </p:sp>
      <p:sp>
        <p:nvSpPr>
          <p:cNvPr id="4" name="Rectangle 8"/>
          <p:cNvSpPr/>
          <p:nvPr/>
        </p:nvSpPr>
        <p:spPr>
          <a:xfrm>
            <a:off x="143321" y="1029843"/>
            <a:ext cx="3259909" cy="4318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24" tIns="45717" rIns="91424" bIns="45717" numCol="1" rtlCol="0" anchor="ctr" anchorCtr="0" compatLnSpc="1">
            <a:prstTxWarp prst="textNoShape">
              <a:avLst/>
            </a:prstTxWarp>
          </a:bodyPr>
          <a:lstStyle/>
          <a:p>
            <a:pPr defTabSz="914001"/>
            <a:r>
              <a:rPr lang="zh-CN" altLang="en-US" sz="213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软雅黑" pitchFamily="34" charset="-122"/>
                <a:ea typeface="微软雅黑" pitchFamily="34" charset="-122"/>
              </a:rPr>
              <a:t>特性</a:t>
            </a:r>
            <a:endParaRPr lang="en-US" sz="213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Rectangle 9"/>
          <p:cNvSpPr/>
          <p:nvPr/>
        </p:nvSpPr>
        <p:spPr>
          <a:xfrm flipH="1">
            <a:off x="157451" y="1461678"/>
            <a:ext cx="3249806" cy="52549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ysDot"/>
          </a:ln>
          <a:effectLst/>
        </p:spPr>
        <p:txBody>
          <a:bodyPr lIns="0" tIns="0" rIns="0" bIns="0" rtlCol="0" anchor="t" anchorCtr="0"/>
          <a:lstStyle/>
          <a:p>
            <a:pPr marL="228556" indent="-228556" defTabSz="914301">
              <a:buFont typeface="Wingdings" pitchFamily="2" charset="2"/>
              <a:buChar char="l"/>
              <a:defRPr/>
            </a:pPr>
            <a:endParaRPr lang="en-US" altLang="zh-CN" sz="1600" b="1" kern="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  <a:p>
            <a:pPr marL="228556" indent="-228556" defTabSz="91430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600" b="1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支持横向，纵向展示，支持嵌套。</a:t>
            </a:r>
            <a:endParaRPr lang="en-US" altLang="zh-CN" sz="16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Segoe UI" pitchFamily="34" charset="0"/>
            </a:endParaRPr>
          </a:p>
          <a:p>
            <a:pPr marL="228556" indent="-228556" defTabSz="91430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6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支持设置内外边距，边框，背景色等。</a:t>
            </a:r>
            <a:endParaRPr lang="en-US" sz="16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Segoe UI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908238" y="6180073"/>
            <a:ext cx="3044957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133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流程瓶颈分析</a:t>
            </a:r>
            <a:endParaRPr lang="zh-CN" altLang="en-US" sz="2133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447941" y="6155838"/>
            <a:ext cx="3294527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133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流程运营分析</a:t>
            </a:r>
            <a:endParaRPr lang="zh-CN" altLang="en-US" sz="2133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Rectangle 8"/>
          <p:cNvSpPr/>
          <p:nvPr/>
        </p:nvSpPr>
        <p:spPr>
          <a:xfrm>
            <a:off x="157451" y="4389776"/>
            <a:ext cx="3217384" cy="4318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24" tIns="45717" rIns="91424" bIns="45717" numCol="1" rtlCol="0" anchor="ctr" anchorCtr="0" compatLnSpc="1">
            <a:prstTxWarp prst="textNoShape">
              <a:avLst/>
            </a:prstTxWarp>
          </a:bodyPr>
          <a:lstStyle/>
          <a:p>
            <a:pPr defTabSz="914001"/>
            <a:r>
              <a:rPr lang="zh-CN" altLang="en-US" sz="213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软雅黑" pitchFamily="34" charset="-122"/>
                <a:ea typeface="微软雅黑" pitchFamily="34" charset="-122"/>
              </a:rPr>
              <a:t>用途</a:t>
            </a:r>
            <a:endParaRPr lang="en-US" sz="213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4819" y="4821612"/>
            <a:ext cx="3230015" cy="871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56" indent="-228556" defTabSz="91430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6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布局必选控件</a:t>
            </a:r>
            <a:endParaRPr lang="en-US" altLang="zh-CN" sz="1600" b="1" kern="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Segoe UI" pitchFamily="34" charset="0"/>
            </a:endParaRPr>
          </a:p>
          <a:p>
            <a:endParaRPr lang="zh-CN" altLang="en-US" sz="2666" dirty="0">
              <a:solidFill>
                <a:srgbClr val="000000"/>
              </a:solidFill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237" y="365852"/>
            <a:ext cx="3389721" cy="5584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163" y="365852"/>
            <a:ext cx="3463614" cy="6160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50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0" y="24522"/>
            <a:ext cx="9502596" cy="645499"/>
          </a:xfrm>
        </p:spPr>
        <p:txBody>
          <a:bodyPr>
            <a:noAutofit/>
          </a:bodyPr>
          <a:lstStyle/>
          <a:p>
            <a:pPr defTabSz="457200" eaLnBrk="0" fontAlgn="base" hangingPunct="0">
              <a:spcAft>
                <a:spcPct val="0"/>
              </a:spcAft>
            </a:pPr>
            <a:r>
              <a:rPr lang="zh-CN" altLang="en-US" sz="2600" dirty="0" smtClean="0">
                <a:solidFill>
                  <a:prstClr val="black"/>
                </a:solidFill>
              </a:rPr>
              <a:t>   日期控件、下拉列表</a:t>
            </a:r>
            <a:endParaRPr lang="zh-CN" altLang="en-US" sz="2600" dirty="0">
              <a:solidFill>
                <a:prstClr val="black"/>
              </a:solidFill>
            </a:endParaRPr>
          </a:p>
        </p:txBody>
      </p:sp>
      <p:sp>
        <p:nvSpPr>
          <p:cNvPr id="4" name="Rectangle 8"/>
          <p:cNvSpPr/>
          <p:nvPr/>
        </p:nvSpPr>
        <p:spPr>
          <a:xfrm>
            <a:off x="143321" y="1029843"/>
            <a:ext cx="3259909" cy="4318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24" tIns="45717" rIns="91424" bIns="45717" numCol="1" rtlCol="0" anchor="ctr" anchorCtr="0" compatLnSpc="1">
            <a:prstTxWarp prst="textNoShape">
              <a:avLst/>
            </a:prstTxWarp>
          </a:bodyPr>
          <a:lstStyle/>
          <a:p>
            <a:pPr defTabSz="914001"/>
            <a:r>
              <a:rPr lang="zh-CN" altLang="en-US" sz="213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软雅黑" pitchFamily="34" charset="-122"/>
                <a:ea typeface="微软雅黑" pitchFamily="34" charset="-122"/>
              </a:rPr>
              <a:t>特性</a:t>
            </a:r>
            <a:endParaRPr lang="en-US" sz="213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Rectangle 9"/>
          <p:cNvSpPr/>
          <p:nvPr/>
        </p:nvSpPr>
        <p:spPr>
          <a:xfrm flipH="1">
            <a:off x="157451" y="1461678"/>
            <a:ext cx="3249806" cy="52549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ysDot"/>
          </a:ln>
          <a:effectLst/>
        </p:spPr>
        <p:txBody>
          <a:bodyPr lIns="0" tIns="0" rIns="0" bIns="0" rtlCol="0" anchor="t" anchorCtr="0"/>
          <a:lstStyle/>
          <a:p>
            <a:pPr marL="228556" indent="-228556" defTabSz="914301">
              <a:buFont typeface="Wingdings" pitchFamily="2" charset="2"/>
              <a:buChar char="l"/>
              <a:defRPr/>
            </a:pPr>
            <a:endParaRPr lang="en-US" altLang="zh-CN" sz="1600" b="1" kern="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  <a:p>
            <a:pPr marL="228556" indent="-228556" defTabSz="91430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600" b="1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日期控件系列包括日期、时间、长日期等多种控件。</a:t>
            </a:r>
            <a:endParaRPr lang="en-US" altLang="zh-CN" sz="16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Segoe UI" pitchFamily="34" charset="0"/>
            </a:endParaRPr>
          </a:p>
          <a:p>
            <a:pPr marL="228556" indent="-228556" defTabSz="91430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6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下拉列表支持列表、平铺、操作表等多种形式。</a:t>
            </a:r>
            <a:endParaRPr lang="en-US" sz="16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Segoe UI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908238" y="6180073"/>
            <a:ext cx="3044957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133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流程瓶颈分析</a:t>
            </a:r>
            <a:endParaRPr lang="zh-CN" altLang="en-US" sz="2133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447941" y="6155838"/>
            <a:ext cx="3294527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133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流程运营分析</a:t>
            </a:r>
            <a:endParaRPr lang="zh-CN" altLang="en-US" sz="2133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Rectangle 8"/>
          <p:cNvSpPr/>
          <p:nvPr/>
        </p:nvSpPr>
        <p:spPr>
          <a:xfrm>
            <a:off x="157451" y="4389776"/>
            <a:ext cx="3217384" cy="4318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24" tIns="45717" rIns="91424" bIns="45717" numCol="1" rtlCol="0" anchor="ctr" anchorCtr="0" compatLnSpc="1">
            <a:prstTxWarp prst="textNoShape">
              <a:avLst/>
            </a:prstTxWarp>
          </a:bodyPr>
          <a:lstStyle/>
          <a:p>
            <a:pPr defTabSz="914001"/>
            <a:r>
              <a:rPr lang="zh-CN" altLang="en-US" sz="213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软雅黑" pitchFamily="34" charset="-122"/>
                <a:ea typeface="微软雅黑" pitchFamily="34" charset="-122"/>
              </a:rPr>
              <a:t>用途</a:t>
            </a:r>
            <a:endParaRPr lang="en-US" sz="213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4819" y="4821612"/>
            <a:ext cx="3230015" cy="871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56" indent="-228556" defTabSz="91430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6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用于日期及列表或选项的筛选</a:t>
            </a:r>
            <a:endParaRPr lang="en-US" altLang="zh-CN" sz="1600" b="1" kern="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Segoe UI" pitchFamily="34" charset="0"/>
            </a:endParaRPr>
          </a:p>
          <a:p>
            <a:endParaRPr lang="zh-CN" altLang="en-US" sz="2666" dirty="0">
              <a:solidFill>
                <a:srgbClr val="000000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430" y="471252"/>
            <a:ext cx="3384376" cy="596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006" y="471252"/>
            <a:ext cx="3332227" cy="5894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780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0" y="24522"/>
            <a:ext cx="9502596" cy="645499"/>
          </a:xfrm>
        </p:spPr>
        <p:txBody>
          <a:bodyPr>
            <a:noAutofit/>
          </a:bodyPr>
          <a:lstStyle/>
          <a:p>
            <a:pPr defTabSz="457200" eaLnBrk="0" fontAlgn="base" hangingPunct="0">
              <a:spcAft>
                <a:spcPct val="0"/>
              </a:spcAft>
            </a:pPr>
            <a:r>
              <a:rPr lang="zh-CN" altLang="en-US" sz="2600" dirty="0" smtClean="0">
                <a:solidFill>
                  <a:prstClr val="black"/>
                </a:solidFill>
              </a:rPr>
              <a:t>   基础资料</a:t>
            </a:r>
            <a:endParaRPr lang="zh-CN" altLang="en-US" sz="2600" dirty="0">
              <a:solidFill>
                <a:prstClr val="black"/>
              </a:solidFill>
            </a:endParaRPr>
          </a:p>
        </p:txBody>
      </p:sp>
      <p:sp>
        <p:nvSpPr>
          <p:cNvPr id="4" name="Rectangle 8"/>
          <p:cNvSpPr/>
          <p:nvPr/>
        </p:nvSpPr>
        <p:spPr>
          <a:xfrm>
            <a:off x="143321" y="1029843"/>
            <a:ext cx="3259909" cy="4318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24" tIns="45717" rIns="91424" bIns="45717" numCol="1" rtlCol="0" anchor="ctr" anchorCtr="0" compatLnSpc="1">
            <a:prstTxWarp prst="textNoShape">
              <a:avLst/>
            </a:prstTxWarp>
          </a:bodyPr>
          <a:lstStyle/>
          <a:p>
            <a:pPr defTabSz="914001"/>
            <a:r>
              <a:rPr lang="zh-CN" altLang="en-US" sz="213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软雅黑" pitchFamily="34" charset="-122"/>
                <a:ea typeface="微软雅黑" pitchFamily="34" charset="-122"/>
              </a:rPr>
              <a:t>特性</a:t>
            </a:r>
            <a:endParaRPr lang="en-US" sz="213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Rectangle 9"/>
          <p:cNvSpPr/>
          <p:nvPr/>
        </p:nvSpPr>
        <p:spPr>
          <a:xfrm flipH="1">
            <a:off x="157451" y="1461678"/>
            <a:ext cx="3249806" cy="52549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ysDot"/>
          </a:ln>
          <a:effectLst/>
        </p:spPr>
        <p:txBody>
          <a:bodyPr lIns="0" tIns="0" rIns="0" bIns="0" rtlCol="0" anchor="t" anchorCtr="0"/>
          <a:lstStyle/>
          <a:p>
            <a:pPr marL="228556" indent="-228556" defTabSz="914301">
              <a:buFont typeface="Wingdings" pitchFamily="2" charset="2"/>
              <a:buChar char="l"/>
              <a:defRPr/>
            </a:pPr>
            <a:endParaRPr lang="en-US" altLang="zh-CN" sz="1600" b="1" kern="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  <a:p>
            <a:pPr marL="228556" indent="-228556" defTabSz="91430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600" b="1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可选</a:t>
            </a:r>
            <a:r>
              <a:rPr lang="en-US" altLang="zh-CN" sz="1600" b="1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pc</a:t>
            </a:r>
            <a:r>
              <a:rPr lang="zh-CN" altLang="en-US" sz="1600" b="1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端基础资料作为数据源。</a:t>
            </a:r>
            <a:endParaRPr lang="en-US" altLang="zh-CN" sz="16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Segoe UI" pitchFamily="34" charset="0"/>
            </a:endParaRPr>
          </a:p>
          <a:p>
            <a:pPr marL="228556" indent="-228556" defTabSz="91430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6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支持搜索，支持多种风格展示。</a:t>
            </a:r>
            <a:endParaRPr lang="en-US" sz="16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Segoe UI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908238" y="6180073"/>
            <a:ext cx="3044957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133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流程瓶颈分析</a:t>
            </a:r>
            <a:endParaRPr lang="zh-CN" altLang="en-US" sz="2133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447941" y="6155838"/>
            <a:ext cx="3294527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133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流程运营分析</a:t>
            </a:r>
            <a:endParaRPr lang="zh-CN" altLang="en-US" sz="2133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Rectangle 8"/>
          <p:cNvSpPr/>
          <p:nvPr/>
        </p:nvSpPr>
        <p:spPr>
          <a:xfrm>
            <a:off x="157451" y="4389776"/>
            <a:ext cx="3217384" cy="4318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24" tIns="45717" rIns="91424" bIns="45717" numCol="1" rtlCol="0" anchor="ctr" anchorCtr="0" compatLnSpc="1">
            <a:prstTxWarp prst="textNoShape">
              <a:avLst/>
            </a:prstTxWarp>
          </a:bodyPr>
          <a:lstStyle/>
          <a:p>
            <a:pPr defTabSz="914001"/>
            <a:r>
              <a:rPr lang="zh-CN" altLang="en-US" sz="213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软雅黑" pitchFamily="34" charset="-122"/>
                <a:ea typeface="微软雅黑" pitchFamily="34" charset="-122"/>
              </a:rPr>
              <a:t>用途</a:t>
            </a:r>
            <a:endParaRPr lang="en-US" sz="213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4819" y="4821612"/>
            <a:ext cx="3230015" cy="871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56" indent="-228556" defTabSz="91430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6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常用于列表的选择等</a:t>
            </a:r>
            <a:endParaRPr lang="en-US" altLang="zh-CN" sz="1600" b="1" kern="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Segoe UI" pitchFamily="34" charset="0"/>
            </a:endParaRPr>
          </a:p>
          <a:p>
            <a:endParaRPr lang="zh-CN" altLang="en-US" sz="2666" dirty="0">
              <a:solidFill>
                <a:srgbClr val="00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414" y="549474"/>
            <a:ext cx="3240360" cy="5691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476" y="549474"/>
            <a:ext cx="3435173" cy="5691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8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0" y="24522"/>
            <a:ext cx="9502596" cy="645499"/>
          </a:xfrm>
        </p:spPr>
        <p:txBody>
          <a:bodyPr>
            <a:noAutofit/>
          </a:bodyPr>
          <a:lstStyle/>
          <a:p>
            <a:pPr defTabSz="457200" eaLnBrk="0" fontAlgn="base" hangingPunct="0">
              <a:spcAft>
                <a:spcPct val="0"/>
              </a:spcAft>
            </a:pPr>
            <a:r>
              <a:rPr lang="zh-CN" altLang="en-US" sz="2600" dirty="0" smtClean="0">
                <a:solidFill>
                  <a:prstClr val="black"/>
                </a:solidFill>
              </a:rPr>
              <a:t>   附件控件、附件字段</a:t>
            </a:r>
            <a:endParaRPr lang="zh-CN" altLang="en-US" sz="2600" dirty="0">
              <a:solidFill>
                <a:prstClr val="black"/>
              </a:solidFill>
            </a:endParaRPr>
          </a:p>
        </p:txBody>
      </p:sp>
      <p:sp>
        <p:nvSpPr>
          <p:cNvPr id="4" name="Rectangle 8"/>
          <p:cNvSpPr/>
          <p:nvPr/>
        </p:nvSpPr>
        <p:spPr>
          <a:xfrm>
            <a:off x="143321" y="1029843"/>
            <a:ext cx="3259909" cy="4318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24" tIns="45717" rIns="91424" bIns="45717" numCol="1" rtlCol="0" anchor="ctr" anchorCtr="0" compatLnSpc="1">
            <a:prstTxWarp prst="textNoShape">
              <a:avLst/>
            </a:prstTxWarp>
          </a:bodyPr>
          <a:lstStyle/>
          <a:p>
            <a:pPr defTabSz="914001"/>
            <a:r>
              <a:rPr lang="zh-CN" altLang="en-US" sz="213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软雅黑" pitchFamily="34" charset="-122"/>
                <a:ea typeface="微软雅黑" pitchFamily="34" charset="-122"/>
              </a:rPr>
              <a:t>特性</a:t>
            </a:r>
            <a:endParaRPr lang="en-US" sz="213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Rectangle 9"/>
          <p:cNvSpPr/>
          <p:nvPr/>
        </p:nvSpPr>
        <p:spPr>
          <a:xfrm flipH="1">
            <a:off x="157451" y="1461678"/>
            <a:ext cx="3249806" cy="52549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ysDot"/>
          </a:ln>
          <a:effectLst/>
        </p:spPr>
        <p:txBody>
          <a:bodyPr lIns="0" tIns="0" rIns="0" bIns="0" rtlCol="0" anchor="t" anchorCtr="0"/>
          <a:lstStyle/>
          <a:p>
            <a:pPr marL="228556" indent="-228556" defTabSz="914301">
              <a:buFont typeface="Wingdings" pitchFamily="2" charset="2"/>
              <a:buChar char="l"/>
              <a:defRPr/>
            </a:pPr>
            <a:endParaRPr lang="en-US" altLang="zh-CN" sz="1600" b="1" kern="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  <a:p>
            <a:pPr marL="228556" indent="-228556" defTabSz="91430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600" b="1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与</a:t>
            </a:r>
            <a:r>
              <a:rPr lang="en-US" altLang="zh-CN" sz="1600" b="1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pc</a:t>
            </a:r>
            <a:r>
              <a:rPr lang="zh-CN" altLang="en-US" sz="1600" b="1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端无缝集成，支持图片、文件上传，下载，预览。</a:t>
            </a:r>
            <a:endParaRPr lang="en-US" altLang="zh-CN" sz="16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Segoe UI" pitchFamily="34" charset="0"/>
            </a:endParaRPr>
          </a:p>
          <a:p>
            <a:pPr marL="228556" indent="-228556" defTabSz="91430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6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支持上传到文件服务器，亚马逊云盘，数据库，金蝶云云盘等。</a:t>
            </a:r>
            <a:endParaRPr lang="en-US" sz="16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Segoe UI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908238" y="6180073"/>
            <a:ext cx="3044957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133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流程瓶颈分析</a:t>
            </a:r>
            <a:endParaRPr lang="zh-CN" altLang="en-US" sz="2133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447941" y="6155838"/>
            <a:ext cx="3294527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133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流程运营分析</a:t>
            </a:r>
            <a:endParaRPr lang="zh-CN" altLang="en-US" sz="2133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Rectangle 8"/>
          <p:cNvSpPr/>
          <p:nvPr/>
        </p:nvSpPr>
        <p:spPr>
          <a:xfrm>
            <a:off x="157451" y="4389776"/>
            <a:ext cx="3217384" cy="4318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24" tIns="45717" rIns="91424" bIns="45717" numCol="1" rtlCol="0" anchor="ctr" anchorCtr="0" compatLnSpc="1">
            <a:prstTxWarp prst="textNoShape">
              <a:avLst/>
            </a:prstTxWarp>
          </a:bodyPr>
          <a:lstStyle/>
          <a:p>
            <a:pPr defTabSz="914001"/>
            <a:r>
              <a:rPr lang="zh-CN" altLang="en-US" sz="213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软雅黑" pitchFamily="34" charset="-122"/>
                <a:ea typeface="微软雅黑" pitchFamily="34" charset="-122"/>
              </a:rPr>
              <a:t>用途</a:t>
            </a:r>
            <a:endParaRPr lang="en-US" sz="213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4819" y="4821612"/>
            <a:ext cx="3230015" cy="871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56" indent="-228556" defTabSz="91430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6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快速实现附件相关操作</a:t>
            </a:r>
            <a:endParaRPr lang="en-US" altLang="zh-CN" sz="16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Segoe UI" pitchFamily="34" charset="0"/>
            </a:endParaRPr>
          </a:p>
          <a:p>
            <a:endParaRPr lang="zh-CN" altLang="en-US" sz="2666" dirty="0">
              <a:solidFill>
                <a:srgbClr val="0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982" y="365852"/>
            <a:ext cx="3510269" cy="6234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406" y="365852"/>
            <a:ext cx="3494487" cy="5789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05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0" y="24522"/>
            <a:ext cx="9502596" cy="645499"/>
          </a:xfrm>
        </p:spPr>
        <p:txBody>
          <a:bodyPr>
            <a:noAutofit/>
          </a:bodyPr>
          <a:lstStyle/>
          <a:p>
            <a:pPr defTabSz="457200" eaLnBrk="0" fontAlgn="base" hangingPunct="0">
              <a:spcAft>
                <a:spcPct val="0"/>
              </a:spcAft>
            </a:pPr>
            <a:r>
              <a:rPr lang="zh-CN" altLang="en-US" sz="2600" dirty="0" smtClean="0">
                <a:solidFill>
                  <a:prstClr val="black"/>
                </a:solidFill>
              </a:rPr>
              <a:t>   页签、移动列表</a:t>
            </a:r>
            <a:endParaRPr lang="zh-CN" altLang="en-US" sz="2600" dirty="0">
              <a:solidFill>
                <a:prstClr val="black"/>
              </a:solidFill>
            </a:endParaRPr>
          </a:p>
        </p:txBody>
      </p:sp>
      <p:sp>
        <p:nvSpPr>
          <p:cNvPr id="4" name="Rectangle 8"/>
          <p:cNvSpPr/>
          <p:nvPr/>
        </p:nvSpPr>
        <p:spPr>
          <a:xfrm>
            <a:off x="143321" y="1029843"/>
            <a:ext cx="3259909" cy="4318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24" tIns="45717" rIns="91424" bIns="45717" numCol="1" rtlCol="0" anchor="ctr" anchorCtr="0" compatLnSpc="1">
            <a:prstTxWarp prst="textNoShape">
              <a:avLst/>
            </a:prstTxWarp>
          </a:bodyPr>
          <a:lstStyle/>
          <a:p>
            <a:pPr defTabSz="914001"/>
            <a:r>
              <a:rPr lang="zh-CN" altLang="en-US" sz="213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软雅黑" pitchFamily="34" charset="-122"/>
                <a:ea typeface="微软雅黑" pitchFamily="34" charset="-122"/>
              </a:rPr>
              <a:t>特性</a:t>
            </a:r>
            <a:endParaRPr lang="en-US" sz="213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Rectangle 9"/>
          <p:cNvSpPr/>
          <p:nvPr/>
        </p:nvSpPr>
        <p:spPr>
          <a:xfrm flipH="1">
            <a:off x="157451" y="1461678"/>
            <a:ext cx="3249806" cy="52549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ysDot"/>
          </a:ln>
          <a:effectLst/>
        </p:spPr>
        <p:txBody>
          <a:bodyPr lIns="0" tIns="0" rIns="0" bIns="0" rtlCol="0" anchor="t" anchorCtr="0"/>
          <a:lstStyle/>
          <a:p>
            <a:pPr marL="228556" indent="-228556" defTabSz="914301">
              <a:buFont typeface="Wingdings" pitchFamily="2" charset="2"/>
              <a:buChar char="l"/>
              <a:defRPr/>
            </a:pPr>
            <a:endParaRPr lang="en-US" altLang="zh-CN" sz="1600" b="1" kern="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  <a:p>
            <a:pPr marL="228556" indent="-228556" defTabSz="91430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600" b="1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页签控件支持多种展示风格。</a:t>
            </a:r>
            <a:endParaRPr lang="en-US" altLang="zh-CN" sz="16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Segoe UI" pitchFamily="34" charset="0"/>
            </a:endParaRPr>
          </a:p>
          <a:p>
            <a:pPr marL="228556" indent="-228556" defTabSz="91430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6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移动列表支持自定义数据源。</a:t>
            </a:r>
            <a:endParaRPr lang="en-US" sz="16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Segoe UI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908238" y="6180073"/>
            <a:ext cx="3044957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133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流程瓶颈分析</a:t>
            </a:r>
            <a:endParaRPr lang="zh-CN" altLang="en-US" sz="2133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447941" y="6155838"/>
            <a:ext cx="3294527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133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流程运营分析</a:t>
            </a:r>
            <a:endParaRPr lang="zh-CN" altLang="en-US" sz="2133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Rectangle 8"/>
          <p:cNvSpPr/>
          <p:nvPr/>
        </p:nvSpPr>
        <p:spPr>
          <a:xfrm>
            <a:off x="157451" y="4389776"/>
            <a:ext cx="3217384" cy="4318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24" tIns="45717" rIns="91424" bIns="45717" numCol="1" rtlCol="0" anchor="ctr" anchorCtr="0" compatLnSpc="1">
            <a:prstTxWarp prst="textNoShape">
              <a:avLst/>
            </a:prstTxWarp>
          </a:bodyPr>
          <a:lstStyle/>
          <a:p>
            <a:pPr defTabSz="914001"/>
            <a:r>
              <a:rPr lang="zh-CN" altLang="en-US" sz="213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软雅黑" pitchFamily="34" charset="-122"/>
                <a:ea typeface="微软雅黑" pitchFamily="34" charset="-122"/>
              </a:rPr>
              <a:t>用途</a:t>
            </a:r>
            <a:endParaRPr lang="en-US" sz="213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4819" y="4821612"/>
            <a:ext cx="3230015" cy="1610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56" indent="-228556" defTabSz="91430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600" b="1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用于展示</a:t>
            </a:r>
            <a:r>
              <a:rPr lang="en-US" altLang="zh-CN" sz="1600" b="1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pc</a:t>
            </a:r>
            <a:r>
              <a:rPr lang="zh-CN" altLang="en-US" sz="1600" b="1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端的单据。</a:t>
            </a:r>
            <a:endParaRPr lang="en-US" altLang="zh-CN" sz="16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Segoe UI" pitchFamily="34" charset="0"/>
            </a:endParaRPr>
          </a:p>
          <a:p>
            <a:pPr marL="228556" indent="-228556" defTabSz="91430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6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用于</a:t>
            </a:r>
            <a:r>
              <a:rPr lang="zh-CN" altLang="en-US" sz="1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展示</a:t>
            </a:r>
            <a:r>
              <a:rPr lang="zh-CN" altLang="en-US" sz="16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自定义列表</a:t>
            </a:r>
            <a:r>
              <a:rPr lang="zh-CN" altLang="en-US" sz="1600" b="1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。</a:t>
            </a:r>
            <a:endParaRPr lang="en-US" altLang="zh-CN" sz="16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Segoe UI" pitchFamily="34" charset="0"/>
            </a:endParaRPr>
          </a:p>
          <a:p>
            <a:pPr marL="228556" indent="-228556" defTabSz="914301">
              <a:lnSpc>
                <a:spcPct val="150000"/>
              </a:lnSpc>
              <a:buFont typeface="Wingdings" pitchFamily="2" charset="2"/>
              <a:buChar char="l"/>
              <a:defRPr/>
            </a:pPr>
            <a:endParaRPr lang="en-US" altLang="zh-CN" sz="16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Segoe UI" pitchFamily="34" charset="0"/>
            </a:endParaRPr>
          </a:p>
          <a:p>
            <a:endParaRPr lang="zh-CN" altLang="en-US" sz="2666" dirty="0">
              <a:solidFill>
                <a:srgbClr val="00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998" y="333450"/>
            <a:ext cx="3519470" cy="6175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358" y="326629"/>
            <a:ext cx="3510456" cy="6182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705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0" y="24522"/>
            <a:ext cx="9502596" cy="645499"/>
          </a:xfrm>
        </p:spPr>
        <p:txBody>
          <a:bodyPr>
            <a:noAutofit/>
          </a:bodyPr>
          <a:lstStyle/>
          <a:p>
            <a:pPr defTabSz="457200" eaLnBrk="0" fontAlgn="base" hangingPunct="0">
              <a:spcAft>
                <a:spcPct val="0"/>
              </a:spcAft>
            </a:pPr>
            <a:r>
              <a:rPr lang="zh-CN" altLang="en-US" sz="2600" dirty="0" smtClean="0">
                <a:solidFill>
                  <a:prstClr val="black"/>
                </a:solidFill>
              </a:rPr>
              <a:t>   页签、移动列表</a:t>
            </a:r>
            <a:endParaRPr lang="zh-CN" altLang="en-US" sz="2600" dirty="0">
              <a:solidFill>
                <a:prstClr val="black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908238" y="6180073"/>
            <a:ext cx="3044957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133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流程瓶颈分析</a:t>
            </a:r>
            <a:endParaRPr lang="zh-CN" altLang="en-US" sz="2133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447941" y="6155838"/>
            <a:ext cx="3294527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133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流程运营分析</a:t>
            </a:r>
            <a:endParaRPr lang="zh-CN" altLang="en-US" sz="2133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4819" y="4821612"/>
            <a:ext cx="3230015" cy="1610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56" indent="-228556" defTabSz="91430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600" b="1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用于展示</a:t>
            </a:r>
            <a:r>
              <a:rPr lang="en-US" altLang="zh-CN" sz="1600" b="1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pc</a:t>
            </a:r>
            <a:r>
              <a:rPr lang="zh-CN" altLang="en-US" sz="1600" b="1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端的单据。</a:t>
            </a:r>
            <a:endParaRPr lang="en-US" altLang="zh-CN" sz="16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Segoe UI" pitchFamily="34" charset="0"/>
            </a:endParaRPr>
          </a:p>
          <a:p>
            <a:pPr marL="228556" indent="-228556" defTabSz="91430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6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用于</a:t>
            </a:r>
            <a:r>
              <a:rPr lang="zh-CN" altLang="en-US" sz="1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展示</a:t>
            </a:r>
            <a:r>
              <a:rPr lang="zh-CN" altLang="en-US" sz="16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自定义列表</a:t>
            </a:r>
            <a:r>
              <a:rPr lang="zh-CN" altLang="en-US" sz="1600" b="1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。</a:t>
            </a:r>
            <a:endParaRPr lang="en-US" altLang="zh-CN" sz="16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Segoe UI" pitchFamily="34" charset="0"/>
            </a:endParaRPr>
          </a:p>
          <a:p>
            <a:pPr marL="228556" indent="-228556" defTabSz="914301">
              <a:lnSpc>
                <a:spcPct val="150000"/>
              </a:lnSpc>
              <a:buFont typeface="Wingdings" pitchFamily="2" charset="2"/>
              <a:buChar char="l"/>
              <a:defRPr/>
            </a:pPr>
            <a:endParaRPr lang="en-US" altLang="zh-CN" sz="16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Segoe UI" pitchFamily="34" charset="0"/>
            </a:endParaRPr>
          </a:p>
          <a:p>
            <a:endParaRPr lang="zh-CN" altLang="en-US" sz="2666" dirty="0">
              <a:solidFill>
                <a:srgbClr val="00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006" y="757238"/>
            <a:ext cx="3209925" cy="534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438" y="461963"/>
            <a:ext cx="333375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82" y="791965"/>
            <a:ext cx="33528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344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0" y="24522"/>
            <a:ext cx="9502596" cy="645499"/>
          </a:xfrm>
        </p:spPr>
        <p:txBody>
          <a:bodyPr>
            <a:noAutofit/>
          </a:bodyPr>
          <a:lstStyle/>
          <a:p>
            <a:pPr defTabSz="457200" eaLnBrk="0" fontAlgn="base" hangingPunct="0">
              <a:spcAft>
                <a:spcPct val="0"/>
              </a:spcAft>
            </a:pPr>
            <a:r>
              <a:rPr lang="zh-CN" altLang="en-US" sz="2600" dirty="0" smtClean="0">
                <a:solidFill>
                  <a:prstClr val="black"/>
                </a:solidFill>
              </a:rPr>
              <a:t>   报表（表格字段）、图表</a:t>
            </a:r>
            <a:endParaRPr lang="zh-CN" altLang="en-US" sz="2600" dirty="0">
              <a:solidFill>
                <a:prstClr val="black"/>
              </a:solidFill>
            </a:endParaRPr>
          </a:p>
        </p:txBody>
      </p:sp>
      <p:sp>
        <p:nvSpPr>
          <p:cNvPr id="4" name="Rectangle 8"/>
          <p:cNvSpPr/>
          <p:nvPr/>
        </p:nvSpPr>
        <p:spPr>
          <a:xfrm>
            <a:off x="143321" y="1029843"/>
            <a:ext cx="3259909" cy="4318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24" tIns="45717" rIns="91424" bIns="45717" numCol="1" rtlCol="0" anchor="ctr" anchorCtr="0" compatLnSpc="1">
            <a:prstTxWarp prst="textNoShape">
              <a:avLst/>
            </a:prstTxWarp>
          </a:bodyPr>
          <a:lstStyle/>
          <a:p>
            <a:pPr defTabSz="914001"/>
            <a:r>
              <a:rPr lang="zh-CN" altLang="en-US" sz="213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软雅黑" pitchFamily="34" charset="-122"/>
                <a:ea typeface="微软雅黑" pitchFamily="34" charset="-122"/>
              </a:rPr>
              <a:t>特性</a:t>
            </a:r>
            <a:endParaRPr lang="en-US" sz="213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Rectangle 9"/>
          <p:cNvSpPr/>
          <p:nvPr/>
        </p:nvSpPr>
        <p:spPr>
          <a:xfrm flipH="1">
            <a:off x="157451" y="1461678"/>
            <a:ext cx="3249806" cy="52549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ysDot"/>
          </a:ln>
          <a:effectLst/>
        </p:spPr>
        <p:txBody>
          <a:bodyPr lIns="0" tIns="0" rIns="0" bIns="0" rtlCol="0" anchor="t" anchorCtr="0"/>
          <a:lstStyle/>
          <a:p>
            <a:pPr marL="228556" indent="-228556" defTabSz="914301">
              <a:buFont typeface="Wingdings" pitchFamily="2" charset="2"/>
              <a:buChar char="l"/>
              <a:defRPr/>
            </a:pPr>
            <a:endParaRPr lang="en-US" altLang="zh-CN" sz="1600" b="1" kern="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  <a:p>
            <a:pPr marL="228556" indent="-228556" defTabSz="91430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600" b="1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支持</a:t>
            </a:r>
            <a:r>
              <a:rPr lang="en-US" altLang="zh-CN" sz="1600" b="1" kern="0" dirty="0" err="1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sql</a:t>
            </a:r>
            <a:r>
              <a:rPr lang="zh-CN" altLang="en-US" sz="1600" b="1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，业务对象数据源。</a:t>
            </a:r>
            <a:endParaRPr lang="en-US" altLang="zh-CN" sz="16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Segoe UI" pitchFamily="34" charset="0"/>
            </a:endParaRPr>
          </a:p>
          <a:p>
            <a:pPr marL="228556" indent="-228556" defTabSz="91430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6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无需编码，配置即可。</a:t>
            </a:r>
            <a:endParaRPr lang="en-US" sz="16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Segoe UI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908238" y="6180073"/>
            <a:ext cx="3044957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133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流程瓶颈分析</a:t>
            </a:r>
            <a:endParaRPr lang="zh-CN" altLang="en-US" sz="2133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447941" y="6155838"/>
            <a:ext cx="3294527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133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流程运营分析</a:t>
            </a:r>
            <a:endParaRPr lang="zh-CN" altLang="en-US" sz="2133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Rectangle 8"/>
          <p:cNvSpPr/>
          <p:nvPr/>
        </p:nvSpPr>
        <p:spPr>
          <a:xfrm>
            <a:off x="157451" y="4389776"/>
            <a:ext cx="3217384" cy="4318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24" tIns="45717" rIns="91424" bIns="45717" numCol="1" rtlCol="0" anchor="ctr" anchorCtr="0" compatLnSpc="1">
            <a:prstTxWarp prst="textNoShape">
              <a:avLst/>
            </a:prstTxWarp>
          </a:bodyPr>
          <a:lstStyle/>
          <a:p>
            <a:pPr defTabSz="914001"/>
            <a:r>
              <a:rPr lang="zh-CN" altLang="en-US" sz="213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软雅黑" pitchFamily="34" charset="-122"/>
                <a:ea typeface="微软雅黑" pitchFamily="34" charset="-122"/>
              </a:rPr>
              <a:t>用途</a:t>
            </a:r>
            <a:endParaRPr lang="en-US" sz="213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4819" y="4821612"/>
            <a:ext cx="3230015" cy="1241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56" indent="-228556" defTabSz="91430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600" b="1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用于数据的统计展示。</a:t>
            </a:r>
            <a:r>
              <a:rPr lang="en-US" altLang="zh-CN" sz="1600" b="1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 </a:t>
            </a:r>
            <a:endParaRPr lang="en-US" altLang="zh-CN" sz="16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Segoe UI" pitchFamily="34" charset="0"/>
            </a:endParaRPr>
          </a:p>
          <a:p>
            <a:pPr marL="228556" indent="-228556" defTabSz="914301">
              <a:lnSpc>
                <a:spcPct val="150000"/>
              </a:lnSpc>
              <a:buFont typeface="Wingdings" pitchFamily="2" charset="2"/>
              <a:buChar char="l"/>
              <a:defRPr/>
            </a:pPr>
            <a:endParaRPr lang="en-US" altLang="zh-CN" sz="16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Segoe UI" pitchFamily="34" charset="0"/>
            </a:endParaRPr>
          </a:p>
          <a:p>
            <a:endParaRPr lang="zh-CN" altLang="en-US" sz="2666" dirty="0">
              <a:solidFill>
                <a:srgbClr val="00000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958" y="607389"/>
            <a:ext cx="3385909" cy="6022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086" y="3141762"/>
            <a:ext cx="4543425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468" y="607389"/>
            <a:ext cx="3857625" cy="233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436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0" y="24522"/>
            <a:ext cx="9502596" cy="645499"/>
          </a:xfrm>
        </p:spPr>
        <p:txBody>
          <a:bodyPr>
            <a:noAutofit/>
          </a:bodyPr>
          <a:lstStyle/>
          <a:p>
            <a:pPr defTabSz="457200" eaLnBrk="0" fontAlgn="base" hangingPunct="0">
              <a:spcAft>
                <a:spcPct val="0"/>
              </a:spcAft>
            </a:pPr>
            <a:r>
              <a:rPr lang="zh-CN" altLang="en-US" sz="2600" dirty="0" smtClean="0">
                <a:solidFill>
                  <a:prstClr val="black"/>
                </a:solidFill>
              </a:rPr>
              <a:t>    报表</a:t>
            </a:r>
            <a:r>
              <a:rPr lang="zh-CN" altLang="en-US" sz="2600" dirty="0">
                <a:solidFill>
                  <a:prstClr val="black"/>
                </a:solidFill>
              </a:rPr>
              <a:t>（表格字段）、图表</a:t>
            </a:r>
          </a:p>
        </p:txBody>
      </p:sp>
      <p:sp>
        <p:nvSpPr>
          <p:cNvPr id="14" name="矩形 13"/>
          <p:cNvSpPr/>
          <p:nvPr/>
        </p:nvSpPr>
        <p:spPr>
          <a:xfrm>
            <a:off x="7908238" y="6180073"/>
            <a:ext cx="3044957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133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流程瓶颈分析</a:t>
            </a:r>
            <a:endParaRPr lang="zh-CN" altLang="en-US" sz="2133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447941" y="6155838"/>
            <a:ext cx="3294527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133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流程运营分析</a:t>
            </a:r>
            <a:endParaRPr lang="zh-CN" altLang="en-US" sz="2133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4819" y="4821612"/>
            <a:ext cx="3230015" cy="1979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56" indent="-228556" defTabSz="91430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6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帮助企业快速发现业务瓶颈</a:t>
            </a:r>
            <a:r>
              <a:rPr lang="zh-CN" altLang="en-US" sz="1600" b="1" ker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。</a:t>
            </a:r>
            <a:endParaRPr lang="en-US" altLang="zh-CN" sz="1600" b="1" kern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Segoe UI" pitchFamily="34" charset="0"/>
            </a:endParaRPr>
          </a:p>
          <a:p>
            <a:pPr marL="228556" indent="-228556" defTabSz="91430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6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帮助企业发现人员瓶颈，督促效率提升</a:t>
            </a:r>
            <a:r>
              <a:rPr lang="zh-CN" altLang="en-US" sz="1600" b="1" ker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。</a:t>
            </a:r>
            <a:endParaRPr lang="en-US" altLang="zh-CN" sz="1600" b="1" kern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Segoe UI" pitchFamily="34" charset="0"/>
            </a:endParaRPr>
          </a:p>
          <a:p>
            <a:pPr marL="228556" indent="-228556" defTabSz="914301">
              <a:lnSpc>
                <a:spcPct val="150000"/>
              </a:lnSpc>
              <a:buFont typeface="Wingdings" pitchFamily="2" charset="2"/>
              <a:buChar char="l"/>
              <a:defRPr/>
            </a:pPr>
            <a:endParaRPr lang="en-US" altLang="zh-CN" sz="1600" b="1" kern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Segoe UI" pitchFamily="34" charset="0"/>
            </a:endParaRPr>
          </a:p>
          <a:p>
            <a:endParaRPr lang="zh-CN" altLang="en-US" sz="2666">
              <a:solidFill>
                <a:srgbClr val="00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572" y="603758"/>
            <a:ext cx="10065543" cy="5963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523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0" y="24522"/>
            <a:ext cx="9502596" cy="645499"/>
          </a:xfrm>
        </p:spPr>
        <p:txBody>
          <a:bodyPr>
            <a:noAutofit/>
          </a:bodyPr>
          <a:lstStyle/>
          <a:p>
            <a:pPr defTabSz="457200" eaLnBrk="0" fontAlgn="base" hangingPunct="0">
              <a:spcAft>
                <a:spcPct val="0"/>
              </a:spcAft>
            </a:pPr>
            <a:r>
              <a:rPr lang="zh-CN" altLang="en-US" sz="2600" dirty="0" smtClean="0">
                <a:solidFill>
                  <a:prstClr val="black"/>
                </a:solidFill>
              </a:rPr>
              <a:t>    报表</a:t>
            </a:r>
            <a:r>
              <a:rPr lang="zh-CN" altLang="en-US" sz="2600" dirty="0">
                <a:solidFill>
                  <a:prstClr val="black"/>
                </a:solidFill>
              </a:rPr>
              <a:t>（表格字段）、图表</a:t>
            </a:r>
          </a:p>
        </p:txBody>
      </p:sp>
      <p:sp>
        <p:nvSpPr>
          <p:cNvPr id="14" name="矩形 13"/>
          <p:cNvSpPr/>
          <p:nvPr/>
        </p:nvSpPr>
        <p:spPr>
          <a:xfrm>
            <a:off x="7908238" y="6180073"/>
            <a:ext cx="3044957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133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流程瓶颈分析</a:t>
            </a:r>
            <a:endParaRPr lang="zh-CN" altLang="en-US" sz="2133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447941" y="6155838"/>
            <a:ext cx="3294527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133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流程运营分析</a:t>
            </a:r>
            <a:endParaRPr lang="zh-CN" altLang="en-US" sz="2133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4819" y="4821612"/>
            <a:ext cx="3230015" cy="1979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56" indent="-228556" defTabSz="91430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6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帮助企业快速发现业务瓶颈</a:t>
            </a:r>
            <a:r>
              <a:rPr lang="zh-CN" altLang="en-US" sz="1600" b="1" ker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。</a:t>
            </a:r>
            <a:endParaRPr lang="en-US" altLang="zh-CN" sz="1600" b="1" kern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Segoe UI" pitchFamily="34" charset="0"/>
            </a:endParaRPr>
          </a:p>
          <a:p>
            <a:pPr marL="228556" indent="-228556" defTabSz="91430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6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帮助企业发现人员瓶颈，督促效率提升</a:t>
            </a:r>
            <a:r>
              <a:rPr lang="zh-CN" altLang="en-US" sz="1600" b="1" ker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。</a:t>
            </a:r>
            <a:endParaRPr lang="en-US" altLang="zh-CN" sz="1600" b="1" kern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Segoe UI" pitchFamily="34" charset="0"/>
            </a:endParaRPr>
          </a:p>
          <a:p>
            <a:pPr marL="228556" indent="-228556" defTabSz="914301">
              <a:lnSpc>
                <a:spcPct val="150000"/>
              </a:lnSpc>
              <a:buFont typeface="Wingdings" pitchFamily="2" charset="2"/>
              <a:buChar char="l"/>
              <a:defRPr/>
            </a:pPr>
            <a:endParaRPr lang="en-US" altLang="zh-CN" sz="1600" b="1" kern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Segoe UI" pitchFamily="34" charset="0"/>
            </a:endParaRPr>
          </a:p>
          <a:p>
            <a:endParaRPr lang="zh-CN" altLang="en-US" sz="2666">
              <a:solidFill>
                <a:srgbClr val="000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717" y="621482"/>
            <a:ext cx="9145017" cy="6005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931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>
            <a:off x="1355646" y="1238473"/>
            <a:ext cx="2484114" cy="541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anose="020B0806030902050204" pitchFamily="34" charset="0"/>
                <a:ea typeface="华文隶书" pitchFamily="2" charset="-122"/>
                <a:cs typeface="Verdana" panose="020B0604030504040204" pitchFamily="34" charset="0"/>
              </a:rPr>
              <a:t>Content</a:t>
            </a:r>
            <a:endParaRPr lang="zh-CN" altLang="en-US" sz="3600" dirty="0">
              <a:latin typeface="Impact" panose="020B0806030902050204" pitchFamily="34" charset="0"/>
              <a:ea typeface="华文隶书" pitchFamily="2" charset="-122"/>
              <a:cs typeface="Verdana" panose="020B0604030504040204" pitchFamily="34" charset="0"/>
            </a:endParaRPr>
          </a:p>
        </p:txBody>
      </p:sp>
      <p:cxnSp>
        <p:nvCxnSpPr>
          <p:cNvPr id="20" name="直接连接符 19"/>
          <p:cNvCxnSpPr/>
          <p:nvPr>
            <p:custDataLst>
              <p:tags r:id="rId3"/>
            </p:custDataLst>
          </p:nvPr>
        </p:nvCxnSpPr>
        <p:spPr>
          <a:xfrm>
            <a:off x="3119262" y="1360891"/>
            <a:ext cx="1" cy="2989864"/>
          </a:xfrm>
          <a:prstGeom prst="line">
            <a:avLst/>
          </a:prstGeom>
          <a:noFill/>
          <a:ln w="12700" cap="flat" cmpd="sng" algn="ctr">
            <a:solidFill>
              <a:schemeClr val="bg2">
                <a:lumMod val="90000"/>
              </a:schemeClr>
            </a:solidFill>
            <a:prstDash val="solid"/>
          </a:ln>
          <a:effectLst/>
        </p:spPr>
      </p:cxnSp>
      <p:cxnSp>
        <p:nvCxnSpPr>
          <p:cNvPr id="21" name="直接连接符 20"/>
          <p:cNvCxnSpPr/>
          <p:nvPr>
            <p:custDataLst>
              <p:tags r:id="rId4"/>
            </p:custDataLst>
          </p:nvPr>
        </p:nvCxnSpPr>
        <p:spPr>
          <a:xfrm>
            <a:off x="1315963" y="1840882"/>
            <a:ext cx="2699987" cy="0"/>
          </a:xfrm>
          <a:prstGeom prst="line">
            <a:avLst/>
          </a:prstGeom>
          <a:noFill/>
          <a:ln w="12700" cap="flat" cmpd="sng" algn="ctr">
            <a:solidFill>
              <a:schemeClr val="bg2">
                <a:lumMod val="90000"/>
              </a:schemeClr>
            </a:solidFill>
            <a:prstDash val="solid"/>
          </a:ln>
          <a:effectLst/>
        </p:spPr>
      </p:cxnSp>
      <p:sp>
        <p:nvSpPr>
          <p:cNvPr id="22" name="TextBox 33"/>
          <p:cNvSpPr txBox="1"/>
          <p:nvPr>
            <p:custDataLst>
              <p:tags r:id="rId5"/>
            </p:custDataLst>
          </p:nvPr>
        </p:nvSpPr>
        <p:spPr>
          <a:xfrm>
            <a:off x="2397044" y="2386568"/>
            <a:ext cx="703171" cy="6093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anose="02010800040101010101" pitchFamily="2" charset="-122"/>
                <a:cs typeface="Verdana" panose="020B0604030504040204" pitchFamily="34" charset="0"/>
              </a:rPr>
              <a:t>01</a:t>
            </a:r>
          </a:p>
        </p:txBody>
      </p:sp>
      <p:sp>
        <p:nvSpPr>
          <p:cNvPr id="23" name="TextBox 34"/>
          <p:cNvSpPr txBox="1"/>
          <p:nvPr>
            <p:custDataLst>
              <p:tags r:id="rId6"/>
            </p:custDataLst>
          </p:nvPr>
        </p:nvSpPr>
        <p:spPr>
          <a:xfrm>
            <a:off x="2397044" y="3107324"/>
            <a:ext cx="703171" cy="6093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anose="02010800040101010101" pitchFamily="2" charset="-122"/>
                <a:cs typeface="Verdana" panose="020B0604030504040204" pitchFamily="34" charset="0"/>
              </a:rPr>
              <a:t>02</a:t>
            </a:r>
          </a:p>
        </p:txBody>
      </p:sp>
      <p:sp>
        <p:nvSpPr>
          <p:cNvPr id="24" name="TextBox 35"/>
          <p:cNvSpPr txBox="1"/>
          <p:nvPr>
            <p:custDataLst>
              <p:tags r:id="rId7"/>
            </p:custDataLst>
          </p:nvPr>
        </p:nvSpPr>
        <p:spPr>
          <a:xfrm>
            <a:off x="2397044" y="3828079"/>
            <a:ext cx="703171" cy="6093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anose="02010800040101010101" pitchFamily="2" charset="-122"/>
                <a:cs typeface="Verdana" panose="020B0604030504040204" pitchFamily="34" charset="0"/>
              </a:rPr>
              <a:t>0</a:t>
            </a:r>
            <a:r>
              <a:rPr lang="en-US" altLang="zh-CN" sz="2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anose="02010800040101010101" pitchFamily="2" charset="-122"/>
                <a:cs typeface="Verdana" panose="020B0604030504040204" pitchFamily="34" charset="0"/>
              </a:rPr>
              <a:t>3</a:t>
            </a:r>
            <a:endParaRPr lang="en-US" sz="2800" kern="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华文隶书" panose="02010800040101010101" pitchFamily="2" charset="-122"/>
              <a:cs typeface="Verdana" panose="020B0604030504040204" pitchFamily="34" charset="0"/>
            </a:endParaRPr>
          </a:p>
        </p:txBody>
      </p:sp>
      <p:sp>
        <p:nvSpPr>
          <p:cNvPr id="26" name="矩形 25"/>
          <p:cNvSpPr/>
          <p:nvPr>
            <p:custDataLst>
              <p:tags r:id="rId8"/>
            </p:custDataLst>
          </p:nvPr>
        </p:nvSpPr>
        <p:spPr>
          <a:xfrm>
            <a:off x="3119263" y="2469812"/>
            <a:ext cx="3599635" cy="431744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89988" tIns="46794" rIns="89988" bIns="46794"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kern="0" dirty="0">
                <a:solidFill>
                  <a:srgbClr val="FFFFFF"/>
                </a:solidFill>
                <a:latin typeface="+mj-ea"/>
                <a:cs typeface="Arial" panose="020B0604020202020204" pitchFamily="34" charset="0"/>
              </a:rPr>
              <a:t>移动</a:t>
            </a:r>
            <a:r>
              <a:rPr lang="en-US" altLang="zh-CN" sz="1600" b="1" kern="0" dirty="0">
                <a:solidFill>
                  <a:srgbClr val="FFFFFF"/>
                </a:solidFill>
                <a:latin typeface="+mj-ea"/>
                <a:cs typeface="Arial" panose="020B0604020202020204" pitchFamily="34" charset="0"/>
              </a:rPr>
              <a:t>BOS</a:t>
            </a:r>
            <a:r>
              <a:rPr lang="zh-CN" altLang="en-US" sz="1600" b="1" kern="0" dirty="0">
                <a:solidFill>
                  <a:srgbClr val="FFFFFF"/>
                </a:solidFill>
                <a:latin typeface="+mj-ea"/>
                <a:cs typeface="Arial" panose="020B0604020202020204" pitchFamily="34" charset="0"/>
              </a:rPr>
              <a:t>架构概述</a:t>
            </a:r>
            <a:endParaRPr lang="en-US" altLang="zh-CN" sz="1600" b="1" kern="0" dirty="0">
              <a:solidFill>
                <a:srgbClr val="FFFFFF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7" name="矩形 26"/>
          <p:cNvSpPr/>
          <p:nvPr>
            <p:custDataLst>
              <p:tags r:id="rId9"/>
            </p:custDataLst>
          </p:nvPr>
        </p:nvSpPr>
        <p:spPr>
          <a:xfrm>
            <a:off x="3119263" y="3195206"/>
            <a:ext cx="4012047" cy="431744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89988" tIns="46794" rIns="89988" bIns="46794"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kern="0" dirty="0">
                <a:solidFill>
                  <a:srgbClr val="FFFFFF"/>
                </a:solidFill>
                <a:latin typeface="+mj-ea"/>
                <a:cs typeface="Arial" panose="020B0604020202020204" pitchFamily="34" charset="0"/>
              </a:rPr>
              <a:t>常用字段、控件介绍</a:t>
            </a:r>
            <a:endParaRPr lang="en-US" sz="1600" b="1" kern="0" dirty="0">
              <a:solidFill>
                <a:srgbClr val="FFFFFF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8" name="矩形 27"/>
          <p:cNvSpPr/>
          <p:nvPr>
            <p:custDataLst>
              <p:tags r:id="rId10"/>
            </p:custDataLst>
          </p:nvPr>
        </p:nvSpPr>
        <p:spPr>
          <a:xfrm>
            <a:off x="3119263" y="3919012"/>
            <a:ext cx="4352734" cy="431744"/>
          </a:xfrm>
          <a:prstGeom prst="rect">
            <a:avLst/>
          </a:prstGeom>
          <a:solidFill>
            <a:srgbClr val="EA8A1C"/>
          </a:solidFill>
          <a:ln w="25400" cap="flat" cmpd="sng" algn="ctr">
            <a:noFill/>
            <a:prstDash val="solid"/>
          </a:ln>
          <a:effectLst/>
        </p:spPr>
        <p:txBody>
          <a:bodyPr lIns="89988" tIns="46794" rIns="89988" bIns="46794"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kern="0" dirty="0">
                <a:solidFill>
                  <a:srgbClr val="FFFFFF"/>
                </a:solidFill>
                <a:latin typeface="+mj-ea"/>
                <a:cs typeface="Arial" panose="020B0604020202020204" pitchFamily="34" charset="0"/>
              </a:rPr>
              <a:t>云之家、微信、第三方集成实战</a:t>
            </a:r>
            <a:endParaRPr lang="en-US" sz="1600" b="1" kern="0" dirty="0">
              <a:solidFill>
                <a:srgbClr val="FFFFFF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038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>
            <a:off x="1355646" y="1238473"/>
            <a:ext cx="2484114" cy="541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anose="020B0806030902050204" pitchFamily="34" charset="0"/>
                <a:ea typeface="华文隶书" pitchFamily="2" charset="-122"/>
                <a:cs typeface="Verdana" panose="020B0604030504040204" pitchFamily="34" charset="0"/>
              </a:rPr>
              <a:t>Content</a:t>
            </a:r>
            <a:endParaRPr lang="zh-CN" altLang="en-US" sz="3600" dirty="0">
              <a:latin typeface="Impact" panose="020B0806030902050204" pitchFamily="34" charset="0"/>
              <a:ea typeface="华文隶书" pitchFamily="2" charset="-122"/>
              <a:cs typeface="Verdana" panose="020B0604030504040204" pitchFamily="34" charset="0"/>
            </a:endParaRPr>
          </a:p>
        </p:txBody>
      </p:sp>
      <p:cxnSp>
        <p:nvCxnSpPr>
          <p:cNvPr id="20" name="直接连接符 19"/>
          <p:cNvCxnSpPr/>
          <p:nvPr>
            <p:custDataLst>
              <p:tags r:id="rId3"/>
            </p:custDataLst>
          </p:nvPr>
        </p:nvCxnSpPr>
        <p:spPr>
          <a:xfrm>
            <a:off x="3119262" y="1360891"/>
            <a:ext cx="1" cy="2989864"/>
          </a:xfrm>
          <a:prstGeom prst="line">
            <a:avLst/>
          </a:prstGeom>
          <a:noFill/>
          <a:ln w="12700" cap="flat" cmpd="sng" algn="ctr">
            <a:solidFill>
              <a:schemeClr val="bg2">
                <a:lumMod val="90000"/>
              </a:schemeClr>
            </a:solidFill>
            <a:prstDash val="solid"/>
          </a:ln>
          <a:effectLst/>
        </p:spPr>
      </p:cxnSp>
      <p:cxnSp>
        <p:nvCxnSpPr>
          <p:cNvPr id="21" name="直接连接符 20"/>
          <p:cNvCxnSpPr/>
          <p:nvPr>
            <p:custDataLst>
              <p:tags r:id="rId4"/>
            </p:custDataLst>
          </p:nvPr>
        </p:nvCxnSpPr>
        <p:spPr>
          <a:xfrm>
            <a:off x="1315963" y="1840882"/>
            <a:ext cx="2699987" cy="0"/>
          </a:xfrm>
          <a:prstGeom prst="line">
            <a:avLst/>
          </a:prstGeom>
          <a:noFill/>
          <a:ln w="12700" cap="flat" cmpd="sng" algn="ctr">
            <a:solidFill>
              <a:schemeClr val="bg2">
                <a:lumMod val="90000"/>
              </a:schemeClr>
            </a:solidFill>
            <a:prstDash val="solid"/>
          </a:ln>
          <a:effectLst/>
        </p:spPr>
      </p:cxnSp>
      <p:sp>
        <p:nvSpPr>
          <p:cNvPr id="22" name="TextBox 33"/>
          <p:cNvSpPr txBox="1"/>
          <p:nvPr>
            <p:custDataLst>
              <p:tags r:id="rId5"/>
            </p:custDataLst>
          </p:nvPr>
        </p:nvSpPr>
        <p:spPr>
          <a:xfrm>
            <a:off x="2397044" y="2386568"/>
            <a:ext cx="703171" cy="6093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anose="02010800040101010101" pitchFamily="2" charset="-122"/>
                <a:cs typeface="Verdana" panose="020B0604030504040204" pitchFamily="34" charset="0"/>
              </a:rPr>
              <a:t>01</a:t>
            </a:r>
          </a:p>
        </p:txBody>
      </p:sp>
      <p:sp>
        <p:nvSpPr>
          <p:cNvPr id="23" name="TextBox 34"/>
          <p:cNvSpPr txBox="1"/>
          <p:nvPr>
            <p:custDataLst>
              <p:tags r:id="rId6"/>
            </p:custDataLst>
          </p:nvPr>
        </p:nvSpPr>
        <p:spPr>
          <a:xfrm>
            <a:off x="2397044" y="3107324"/>
            <a:ext cx="703171" cy="6093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anose="02010800040101010101" pitchFamily="2" charset="-122"/>
                <a:cs typeface="Verdana" panose="020B0604030504040204" pitchFamily="34" charset="0"/>
              </a:rPr>
              <a:t>02</a:t>
            </a:r>
          </a:p>
        </p:txBody>
      </p:sp>
      <p:sp>
        <p:nvSpPr>
          <p:cNvPr id="24" name="TextBox 35"/>
          <p:cNvSpPr txBox="1"/>
          <p:nvPr>
            <p:custDataLst>
              <p:tags r:id="rId7"/>
            </p:custDataLst>
          </p:nvPr>
        </p:nvSpPr>
        <p:spPr>
          <a:xfrm>
            <a:off x="2397044" y="3828079"/>
            <a:ext cx="703171" cy="6093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anose="02010800040101010101" pitchFamily="2" charset="-122"/>
                <a:cs typeface="Verdana" panose="020B0604030504040204" pitchFamily="34" charset="0"/>
              </a:rPr>
              <a:t>0</a:t>
            </a:r>
            <a:r>
              <a:rPr lang="en-US" altLang="zh-CN" sz="2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anose="02010800040101010101" pitchFamily="2" charset="-122"/>
                <a:cs typeface="Verdana" panose="020B0604030504040204" pitchFamily="34" charset="0"/>
              </a:rPr>
              <a:t>3</a:t>
            </a:r>
            <a:endParaRPr lang="en-US" sz="2800" kern="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华文隶书" panose="02010800040101010101" pitchFamily="2" charset="-122"/>
              <a:cs typeface="Verdana" panose="020B0604030504040204" pitchFamily="34" charset="0"/>
            </a:endParaRPr>
          </a:p>
        </p:txBody>
      </p:sp>
      <p:sp>
        <p:nvSpPr>
          <p:cNvPr id="26" name="矩形 25"/>
          <p:cNvSpPr/>
          <p:nvPr>
            <p:custDataLst>
              <p:tags r:id="rId8"/>
            </p:custDataLst>
          </p:nvPr>
        </p:nvSpPr>
        <p:spPr>
          <a:xfrm>
            <a:off x="3119263" y="2469812"/>
            <a:ext cx="3599635" cy="431744"/>
          </a:xfrm>
          <a:prstGeom prst="rect">
            <a:avLst/>
          </a:prstGeom>
          <a:solidFill>
            <a:srgbClr val="EA8A1C"/>
          </a:solidFill>
          <a:ln w="25400" cap="flat" cmpd="sng" algn="ctr">
            <a:noFill/>
            <a:prstDash val="solid"/>
          </a:ln>
          <a:effectLst/>
        </p:spPr>
        <p:txBody>
          <a:bodyPr lIns="89988" tIns="46794" rIns="89988" bIns="46794"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kern="0" dirty="0" smtClean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移动</a:t>
            </a:r>
            <a:r>
              <a:rPr lang="en-US" altLang="zh-CN" sz="1600" b="1" kern="0" dirty="0" smtClean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BOS</a:t>
            </a:r>
            <a:r>
              <a:rPr lang="zh-CN" altLang="en-US" sz="1600" b="1" kern="0" dirty="0" smtClean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架构概述</a:t>
            </a:r>
            <a:endParaRPr lang="en-US" altLang="zh-CN" sz="1600" b="1" kern="0" dirty="0">
              <a:solidFill>
                <a:srgbClr val="FFFFFF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7" name="矩形 26"/>
          <p:cNvSpPr/>
          <p:nvPr>
            <p:custDataLst>
              <p:tags r:id="rId9"/>
            </p:custDataLst>
          </p:nvPr>
        </p:nvSpPr>
        <p:spPr>
          <a:xfrm>
            <a:off x="3119263" y="3195206"/>
            <a:ext cx="4012047" cy="431744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89988" tIns="46794" rIns="89988" bIns="46794"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kern="0" dirty="0" smtClean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常用字段、控件介绍</a:t>
            </a:r>
            <a:endParaRPr lang="en-US" sz="1600" b="1" kern="0" dirty="0">
              <a:solidFill>
                <a:srgbClr val="FFFFFF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8" name="矩形 27"/>
          <p:cNvSpPr/>
          <p:nvPr>
            <p:custDataLst>
              <p:tags r:id="rId10"/>
            </p:custDataLst>
          </p:nvPr>
        </p:nvSpPr>
        <p:spPr>
          <a:xfrm>
            <a:off x="3119263" y="3919012"/>
            <a:ext cx="4352734" cy="431744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89988" tIns="46794" rIns="89988" bIns="46794"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kern="0" dirty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云之</a:t>
            </a:r>
            <a:r>
              <a:rPr lang="zh-CN" altLang="en-US" sz="1600" b="1" kern="0" dirty="0" smtClean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家、微信、第三方集成实战</a:t>
            </a:r>
            <a:endParaRPr lang="en-US" sz="1600" b="1" kern="0" dirty="0">
              <a:solidFill>
                <a:srgbClr val="FFFFFF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85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475084" cy="694427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2600" kern="1200" dirty="0">
                <a:solidFill>
                  <a:schemeClr val="tx1"/>
                </a:solidFill>
                <a:latin typeface="微软雅黑"/>
                <a:ea typeface="微软雅黑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lang="zh-CN" altLang="en-US" dirty="0" smtClean="0"/>
              <a:t>    移动</a:t>
            </a:r>
            <a:r>
              <a:rPr lang="en-US" altLang="zh-CN" dirty="0" smtClean="0"/>
              <a:t>BOS</a:t>
            </a:r>
            <a:r>
              <a:rPr lang="zh-CN" altLang="en-US" dirty="0" smtClean="0"/>
              <a:t>集成</a:t>
            </a:r>
            <a:r>
              <a:rPr altLang="en-US" dirty="0" smtClean="0"/>
              <a:t>（</a:t>
            </a:r>
            <a:r>
              <a:rPr lang="zh-CN" altLang="en-US" dirty="0"/>
              <a:t>第三</a:t>
            </a:r>
            <a:r>
              <a:rPr lang="zh-CN" altLang="en-US" dirty="0" smtClean="0"/>
              <a:t>方、</a:t>
            </a:r>
            <a:r>
              <a:rPr altLang="en-US" dirty="0" smtClean="0"/>
              <a:t>云之家、微信）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333" y="787583"/>
            <a:ext cx="8784337" cy="5284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15253" y="6214748"/>
            <a:ext cx="1015657" cy="307773"/>
          </a:xfrm>
          <a:prstGeom prst="rect">
            <a:avLst/>
          </a:prstGeom>
          <a:solidFill>
            <a:srgbClr val="00B0F0"/>
          </a:solidFill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第三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方平台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31342" y="6202356"/>
            <a:ext cx="707880" cy="307773"/>
          </a:xfrm>
          <a:prstGeom prst="rect">
            <a:avLst/>
          </a:prstGeom>
          <a:solidFill>
            <a:srgbClr val="00B0F0"/>
          </a:solidFill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云之家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15486" y="6202355"/>
            <a:ext cx="553992" cy="307773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微</a:t>
            </a:r>
            <a:r>
              <a:rPr lang="zh-CN" altLang="en-US" sz="1200" smtClean="0">
                <a:latin typeface="微软雅黑" pitchFamily="34" charset="-122"/>
                <a:ea typeface="微软雅黑" pitchFamily="34" charset="-122"/>
              </a:rPr>
              <a:t>信</a:t>
            </a:r>
            <a:endParaRPr lang="zh-CN" altLang="en-US" sz="120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035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1241"/>
            <a:ext cx="9475083" cy="694176"/>
          </a:xfrm>
        </p:spPr>
        <p:txBody>
          <a:bodyPr/>
          <a:lstStyle/>
          <a:p>
            <a:r>
              <a:rPr lang="zh-CN" altLang="en-US" dirty="0" smtClean="0"/>
              <a:t>    </a:t>
            </a:r>
            <a:r>
              <a:rPr lang="zh-CN" altLang="en-US" sz="2600" dirty="0" smtClean="0"/>
              <a:t>云之家集成</a:t>
            </a:r>
            <a:endParaRPr lang="zh-CN" altLang="en-US" sz="2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05" y="795366"/>
            <a:ext cx="10473577" cy="6062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728" y="1797825"/>
            <a:ext cx="2511178" cy="441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211" y="1797822"/>
            <a:ext cx="2503783" cy="4415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824" y="1797822"/>
            <a:ext cx="2489282" cy="4415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1391296" y="3429794"/>
            <a:ext cx="1247976" cy="6719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441" tIns="93500" rIns="54558" bIns="93500" numCol="1" spcCol="1270" rtlCol="0" anchor="ctr" anchorCtr="0">
            <a:noAutofit/>
          </a:bodyPr>
          <a:lstStyle/>
          <a:p>
            <a:pPr algn="ctr" defTabSz="2725994">
              <a:lnSpc>
                <a:spcPct val="90000"/>
              </a:lnSpc>
              <a:spcAft>
                <a:spcPct val="35000"/>
              </a:spcAft>
            </a:pPr>
            <a:endParaRPr lang="zh-CN" altLang="en-US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57776" y="6277232"/>
            <a:ext cx="800219" cy="338554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轻应用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545763" y="6277232"/>
            <a:ext cx="800219" cy="338554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zh-CN" altLang="en-US" sz="1600">
                <a:latin typeface="微软雅黑" pitchFamily="34" charset="-122"/>
                <a:ea typeface="微软雅黑" pitchFamily="34" charset="-122"/>
              </a:rPr>
              <a:t>公共号</a:t>
            </a:r>
          </a:p>
        </p:txBody>
      </p:sp>
      <p:sp>
        <p:nvSpPr>
          <p:cNvPr id="4" name="右箭头 3"/>
          <p:cNvSpPr/>
          <p:nvPr/>
        </p:nvSpPr>
        <p:spPr>
          <a:xfrm>
            <a:off x="2735270" y="3525792"/>
            <a:ext cx="383993" cy="38399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441" tIns="93500" rIns="54558" bIns="93500" numCol="1" spcCol="1270" rtlCol="0" anchor="ctr" anchorCtr="0">
            <a:noAutofit/>
          </a:bodyPr>
          <a:lstStyle/>
          <a:p>
            <a:pPr algn="ctr" defTabSz="2725994">
              <a:lnSpc>
                <a:spcPct val="90000"/>
              </a:lnSpc>
              <a:spcAft>
                <a:spcPct val="35000"/>
              </a:spcAft>
            </a:pP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804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>
            <a:spLocks/>
          </p:cNvSpPr>
          <p:nvPr/>
        </p:nvSpPr>
        <p:spPr>
          <a:xfrm>
            <a:off x="431319" y="1244"/>
            <a:ext cx="9503025" cy="693370"/>
          </a:xfrm>
          <a:prstGeom prst="rect">
            <a:avLst/>
          </a:prstGeom>
        </p:spPr>
        <p:txBody>
          <a:bodyPr vert="horz" lIns="121904" tIns="60952" rIns="121904" bIns="60952" rtlCol="0" anchor="ctr"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2600" kern="1200" dirty="0">
                <a:solidFill>
                  <a:schemeClr val="tx1"/>
                </a:solidFill>
                <a:latin typeface="微软雅黑"/>
                <a:ea typeface="微软雅黑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lang="zh-CN" altLang="en-US" b="1" dirty="0"/>
              <a:t>微信、企业微信</a:t>
            </a:r>
            <a:r>
              <a:rPr lang="zh-CN" altLang="en-US" b="1" dirty="0" smtClean="0"/>
              <a:t>集成</a:t>
            </a:r>
            <a:endParaRPr lang="zh-CN" altLang="en-US" b="1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19" y="813966"/>
            <a:ext cx="4163920" cy="3551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487294" y="4701423"/>
            <a:ext cx="1823965" cy="4402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66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866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公众号绑定</a:t>
            </a:r>
          </a:p>
        </p:txBody>
      </p:sp>
      <p:pic>
        <p:nvPicPr>
          <p:cNvPr id="14340" name="图片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216" y="861496"/>
            <a:ext cx="5878622" cy="3359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7687508" y="4701423"/>
            <a:ext cx="1959630" cy="4402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66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866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发布微信菜单</a:t>
            </a:r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743" y="765499"/>
            <a:ext cx="7454945" cy="438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/>
          <p:cNvSpPr/>
          <p:nvPr/>
        </p:nvSpPr>
        <p:spPr>
          <a:xfrm>
            <a:off x="7333419" y="1341487"/>
            <a:ext cx="1959630" cy="4402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66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微信端展示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173" y="835240"/>
            <a:ext cx="2915946" cy="5183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932" y="846473"/>
            <a:ext cx="2909626" cy="5172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6" descr="C:\Users\rd_jeckel\Documents\Tencent Files\1733304\FileRecv\MobileFile\IMG_166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91" y="835240"/>
            <a:ext cx="3007660" cy="5186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767867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>
            <a:spLocks/>
          </p:cNvSpPr>
          <p:nvPr/>
        </p:nvSpPr>
        <p:spPr>
          <a:xfrm>
            <a:off x="431319" y="1244"/>
            <a:ext cx="9503025" cy="693370"/>
          </a:xfrm>
          <a:prstGeom prst="rect">
            <a:avLst/>
          </a:prstGeom>
        </p:spPr>
        <p:txBody>
          <a:bodyPr vert="horz" lIns="121904" tIns="60952" rIns="121904" bIns="60952" rtlCol="0" anchor="ctr"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2600" kern="1200" dirty="0">
                <a:solidFill>
                  <a:schemeClr val="tx1"/>
                </a:solidFill>
                <a:latin typeface="微软雅黑"/>
                <a:ea typeface="微软雅黑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lang="zh-CN" altLang="en-US" b="1" dirty="0"/>
              <a:t>第三方</a:t>
            </a:r>
            <a:r>
              <a:rPr lang="zh-CN" altLang="en-US" b="1" dirty="0" smtClean="0"/>
              <a:t>集成</a:t>
            </a:r>
            <a:endParaRPr lang="zh-CN" altLang="en-US" b="1" dirty="0"/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19" y="837506"/>
            <a:ext cx="4281785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086" y="837506"/>
            <a:ext cx="6940122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431318" y="3645818"/>
            <a:ext cx="4281785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http://3gtest6.k3cloud.kingdee.com/k3cloud/mobile/k3cloudForPhone.html?acctid=5cf4b86a3d03a4&amp;username=db&amp;appid=dingding&amp;sign=5d525a05bd8aa7376708325b883583dd39fea97c&amp;timestamp=1559705863&amp;lcid=2052&amp;formid=BOS_MOB_ActivityEdit&amp;formtype=mobileform</a:t>
            </a:r>
            <a:endParaRPr lang="zh-CN" altLang="en-US" sz="11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33641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>
            <a:spLocks/>
          </p:cNvSpPr>
          <p:nvPr/>
        </p:nvSpPr>
        <p:spPr>
          <a:xfrm>
            <a:off x="431319" y="1244"/>
            <a:ext cx="9503025" cy="693370"/>
          </a:xfrm>
          <a:prstGeom prst="rect">
            <a:avLst/>
          </a:prstGeom>
        </p:spPr>
        <p:txBody>
          <a:bodyPr vert="horz" lIns="121904" tIns="60952" rIns="121904" bIns="60952" rtlCol="0" anchor="ctr"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2600" kern="1200" dirty="0">
                <a:solidFill>
                  <a:schemeClr val="tx1"/>
                </a:solidFill>
                <a:latin typeface="微软雅黑"/>
                <a:ea typeface="微软雅黑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lang="zh-CN" altLang="en-US" b="1" dirty="0"/>
              <a:t>第三方</a:t>
            </a:r>
            <a:r>
              <a:rPr lang="zh-CN" altLang="en-US" b="1" dirty="0" smtClean="0"/>
              <a:t>集成</a:t>
            </a:r>
            <a:endParaRPr lang="zh-CN" altLang="en-US" b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662" y="837506"/>
            <a:ext cx="9775061" cy="5030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863406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0" y="989596"/>
            <a:ext cx="11111053" cy="5136480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dirty="0" smtClean="0"/>
              <a:t>反馈</a:t>
            </a:r>
            <a:endParaRPr lang="en-US" dirty="0"/>
          </a:p>
          <a:p>
            <a:pPr lvl="1">
              <a:defRPr/>
            </a:pPr>
            <a:r>
              <a:rPr dirty="0" smtClean="0"/>
              <a:t>论坛：</a:t>
            </a:r>
            <a:endParaRPr lang="en-US" altLang="zh-CN" dirty="0" smtClean="0">
              <a:hlinkClick r:id="rId2"/>
            </a:endParaRPr>
          </a:p>
          <a:p>
            <a:pPr marL="609539" lvl="1" indent="0">
              <a:buNone/>
              <a:defRPr/>
            </a:pP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club.kingdee.com/forum.php?mod=forumdisplay&amp;fid=748</a:t>
            </a:r>
            <a:endParaRPr lang="en-US" sz="2400" dirty="0" smtClean="0"/>
          </a:p>
          <a:p>
            <a:pPr marL="609539" lvl="1" indent="0">
              <a:buNone/>
              <a:defRPr/>
            </a:pPr>
            <a:r>
              <a:rPr lang="en-US" sz="2400" dirty="0">
                <a:hlinkClick r:id="rId3"/>
              </a:rPr>
              <a:t>https://club.kingdee.com/forum.php?mod=viewthread&amp;tid=1062364&amp;viewsource=newservice</a:t>
            </a:r>
            <a:endParaRPr lang="en-US" sz="2400" dirty="0"/>
          </a:p>
          <a:p>
            <a:pPr lvl="1">
              <a:defRPr/>
            </a:pPr>
            <a:endParaRPr lang="en-US" dirty="0" smtClean="0"/>
          </a:p>
          <a:p>
            <a:pPr>
              <a:defRPr/>
            </a:pPr>
            <a:r>
              <a:rPr dirty="0"/>
              <a:t>文档</a:t>
            </a:r>
            <a:endParaRPr dirty="0" smtClean="0"/>
          </a:p>
          <a:p>
            <a:pPr marL="990501" lvl="2" indent="-457154">
              <a:lnSpc>
                <a:spcPct val="130000"/>
              </a:lnSpc>
              <a:buSzPct val="100000"/>
              <a:buFont typeface="微软雅黑" pitchFamily="34" charset="-122"/>
              <a:buChar char="−"/>
              <a:defRPr/>
            </a:pPr>
            <a:r>
              <a:rPr lang="en-US" dirty="0" smtClean="0"/>
              <a:t>K/3 C</a:t>
            </a:r>
            <a:r>
              <a:rPr lang="en-US" altLang="zh-CN" dirty="0" smtClean="0"/>
              <a:t>loud</a:t>
            </a:r>
            <a:r>
              <a:rPr lang="zh-CN" altLang="en-US" dirty="0" smtClean="0"/>
              <a:t>移动官网</a:t>
            </a:r>
            <a:r>
              <a:rPr dirty="0" smtClean="0"/>
              <a:t>：</a:t>
            </a:r>
            <a:endParaRPr lang="en-US" altLang="zh-CN" dirty="0" smtClean="0"/>
          </a:p>
          <a:p>
            <a:pPr marL="533347" lvl="2" indent="0">
              <a:lnSpc>
                <a:spcPct val="130000"/>
              </a:lnSpc>
              <a:buSzPct val="100000"/>
              <a:buNone/>
              <a:defRPr/>
            </a:pPr>
            <a:r>
              <a:rPr lang="en-US" altLang="zh-CN" dirty="0">
                <a:hlinkClick r:id="rId4"/>
              </a:rPr>
              <a:t>http://</a:t>
            </a:r>
            <a:r>
              <a:rPr lang="en-US" altLang="zh-CN" dirty="0" smtClean="0">
                <a:hlinkClick r:id="rId4"/>
              </a:rPr>
              <a:t>3g.k3cloud.kingdee.com/m/home.html</a:t>
            </a:r>
            <a:endParaRPr lang="en-US" altLang="zh-CN" dirty="0" smtClean="0"/>
          </a:p>
          <a:p>
            <a:pPr marL="990501" lvl="2" indent="-457154">
              <a:lnSpc>
                <a:spcPct val="130000"/>
              </a:lnSpc>
              <a:buSzPct val="100000"/>
              <a:buFont typeface="微软雅黑" pitchFamily="34" charset="-122"/>
              <a:buChar char="−"/>
              <a:defRPr/>
            </a:pPr>
            <a:r>
              <a:rPr dirty="0" smtClean="0"/>
              <a:t>文档中心：</a:t>
            </a:r>
            <a:endParaRPr lang="en-US" altLang="zh-CN" dirty="0" smtClean="0"/>
          </a:p>
          <a:p>
            <a:pPr marL="533347" lvl="2" indent="0">
              <a:lnSpc>
                <a:spcPct val="130000"/>
              </a:lnSpc>
              <a:buSzPct val="100000"/>
              <a:buNone/>
              <a:defRPr/>
            </a:pPr>
            <a:r>
              <a:rPr lang="en-US" altLang="zh-CN" dirty="0" smtClean="0">
                <a:hlinkClick r:id="rId5"/>
              </a:rPr>
              <a:t>http</a:t>
            </a:r>
            <a:r>
              <a:rPr lang="en-US" altLang="zh-CN" dirty="0">
                <a:hlinkClick r:id="rId5"/>
              </a:rPr>
              <a:t>://</a:t>
            </a:r>
            <a:r>
              <a:rPr lang="en-US" altLang="zh-CN" dirty="0" smtClean="0">
                <a:hlinkClick r:id="rId5"/>
              </a:rPr>
              <a:t>open.kingdee.com/K3Cloud/WenKu/Index.aspx</a:t>
            </a:r>
            <a:endParaRPr lang="en-US" altLang="zh-CN" dirty="0" smtClean="0"/>
          </a:p>
          <a:p>
            <a:pPr marL="990501" lvl="2" indent="-457154">
              <a:buSzPct val="100000"/>
              <a:buNone/>
              <a:defRPr/>
            </a:pPr>
            <a:endParaRPr lang="en-US" altLang="zh-CN" dirty="0" smtClean="0"/>
          </a:p>
          <a:p>
            <a:pPr>
              <a:defRPr/>
            </a:pPr>
            <a:r>
              <a:rPr dirty="0" smtClean="0"/>
              <a:t>交流</a:t>
            </a:r>
          </a:p>
          <a:p>
            <a:pPr lvl="1">
              <a:defRPr/>
            </a:pPr>
            <a:r>
              <a:rPr lang="en-US" altLang="zh-CN" sz="2133" dirty="0"/>
              <a:t>QQ</a:t>
            </a:r>
            <a:r>
              <a:rPr sz="2133" dirty="0"/>
              <a:t>群：</a:t>
            </a:r>
            <a:r>
              <a:rPr lang="en-US" altLang="zh-CN" sz="2133" dirty="0"/>
              <a:t>K/3Cloud </a:t>
            </a:r>
            <a:r>
              <a:rPr lang="zh-CN" altLang="en-US" sz="2133" dirty="0"/>
              <a:t>移动实施开发群   </a:t>
            </a:r>
            <a:r>
              <a:rPr lang="en-US" altLang="zh-CN" sz="2133" dirty="0"/>
              <a:t>【416509614】</a:t>
            </a:r>
          </a:p>
          <a:p>
            <a:pPr>
              <a:defRPr/>
            </a:pPr>
            <a:r>
              <a:rPr lang="zh-CN" altLang="en-US" sz="2666" dirty="0"/>
              <a:t>体验</a:t>
            </a:r>
            <a:endParaRPr lang="en-US" altLang="zh-CN" sz="2666" dirty="0"/>
          </a:p>
          <a:p>
            <a:pPr lvl="1">
              <a:defRPr/>
            </a:pPr>
            <a:r>
              <a:rPr lang="zh-CN" altLang="en-US" sz="2133" dirty="0"/>
              <a:t>关注微信服务号 </a:t>
            </a:r>
            <a:r>
              <a:rPr lang="en-US" altLang="zh-CN" sz="2133" dirty="0"/>
              <a:t>—— </a:t>
            </a:r>
            <a:r>
              <a:rPr lang="zh-CN" altLang="en-US" sz="2133" dirty="0"/>
              <a:t>金蝶</a:t>
            </a:r>
            <a:r>
              <a:rPr lang="en-US" altLang="zh-CN" sz="2133" dirty="0"/>
              <a:t>K3Cloud</a:t>
            </a:r>
            <a:r>
              <a:rPr lang="zh-CN" altLang="en-US" sz="2133" dirty="0"/>
              <a:t>体验平台</a:t>
            </a:r>
            <a:endParaRPr lang="en-US" altLang="zh-CN" sz="2133" dirty="0"/>
          </a:p>
          <a:p>
            <a:pPr lvl="1">
              <a:buFont typeface="Arial" pitchFamily="34" charset="0"/>
              <a:buNone/>
              <a:defRPr/>
            </a:pPr>
            <a:endParaRPr dirty="0" smtClean="0"/>
          </a:p>
        </p:txBody>
      </p:sp>
      <p:sp>
        <p:nvSpPr>
          <p:cNvPr id="61443" name="标题 2"/>
          <p:cNvSpPr>
            <a:spLocks noGrp="1"/>
          </p:cNvSpPr>
          <p:nvPr>
            <p:ph type="title" idx="4294967295"/>
          </p:nvPr>
        </p:nvSpPr>
        <p:spPr>
          <a:xfrm>
            <a:off x="0" y="1241"/>
            <a:ext cx="8929055" cy="620103"/>
          </a:xfrm>
        </p:spPr>
        <p:txBody>
          <a:bodyPr>
            <a:normAutofit/>
          </a:bodyPr>
          <a:lstStyle/>
          <a:p>
            <a:r>
              <a:rPr smtClean="0">
                <a:latin typeface="微软雅黑" pitchFamily="34" charset="-122"/>
                <a:ea typeface="微软雅黑" pitchFamily="34" charset="-122"/>
              </a:rPr>
              <a:t>反馈与帮助</a:t>
            </a:r>
          </a:p>
        </p:txBody>
      </p:sp>
    </p:spTree>
    <p:extLst>
      <p:ext uri="{BB962C8B-B14F-4D97-AF65-F5344CB8AC3E}">
        <p14:creationId xmlns:p14="http://schemas.microsoft.com/office/powerpoint/2010/main" val="3551472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07374" y="1378132"/>
            <a:ext cx="38840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altLang="zh-CN" sz="4800" dirty="0">
                <a:solidFill>
                  <a:srgbClr val="FFFFFF"/>
                </a:solidFill>
                <a:latin typeface="Arial Black" pitchFamily="34" charset="0"/>
              </a:rPr>
              <a:t>Thank you!</a:t>
            </a:r>
            <a:endParaRPr lang="zh-CN" altLang="en-US" sz="4800" dirty="0">
              <a:solidFill>
                <a:srgbClr val="FFFFFF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 2"/>
          <p:cNvSpPr txBox="1">
            <a:spLocks/>
          </p:cNvSpPr>
          <p:nvPr/>
        </p:nvSpPr>
        <p:spPr>
          <a:xfrm>
            <a:off x="431319" y="3"/>
            <a:ext cx="9503026" cy="693621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2600" kern="1200" dirty="0">
                <a:solidFill>
                  <a:schemeClr val="tx1"/>
                </a:solidFill>
                <a:latin typeface="微软雅黑"/>
                <a:ea typeface="微软雅黑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lang="zh-CN" altLang="en-US" dirty="0" smtClean="0">
                <a:solidFill>
                  <a:prstClr val="black"/>
                </a:solidFill>
              </a:rPr>
              <a:t>移动</a:t>
            </a:r>
            <a:r>
              <a:rPr lang="en-US" altLang="zh-CN" dirty="0" smtClean="0">
                <a:solidFill>
                  <a:prstClr val="black"/>
                </a:solidFill>
              </a:rPr>
              <a:t>BOS</a:t>
            </a:r>
            <a:r>
              <a:rPr lang="zh-CN" altLang="en-US" dirty="0">
                <a:solidFill>
                  <a:prstClr val="black"/>
                </a:solidFill>
              </a:rPr>
              <a:t>平台</a:t>
            </a:r>
            <a:r>
              <a:rPr lang="zh-CN" altLang="en-US" dirty="0" smtClean="0">
                <a:solidFill>
                  <a:prstClr val="black"/>
                </a:solidFill>
              </a:rPr>
              <a:t>架构</a:t>
            </a:r>
            <a:endParaRPr dirty="0">
              <a:solidFill>
                <a:prstClr val="black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293" y="693623"/>
            <a:ext cx="9887811" cy="6064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7253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 2"/>
          <p:cNvSpPr txBox="1">
            <a:spLocks/>
          </p:cNvSpPr>
          <p:nvPr/>
        </p:nvSpPr>
        <p:spPr>
          <a:xfrm>
            <a:off x="431319" y="3"/>
            <a:ext cx="9503026" cy="693621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2600" kern="1200" dirty="0">
                <a:solidFill>
                  <a:schemeClr val="tx1"/>
                </a:solidFill>
                <a:latin typeface="微软雅黑"/>
                <a:ea typeface="微软雅黑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lang="zh-CN" altLang="en-US" dirty="0">
                <a:solidFill>
                  <a:prstClr val="black"/>
                </a:solidFill>
              </a:rPr>
              <a:t>移动</a:t>
            </a:r>
            <a:r>
              <a:rPr lang="en-US" altLang="zh-CN" dirty="0">
                <a:solidFill>
                  <a:prstClr val="black"/>
                </a:solidFill>
              </a:rPr>
              <a:t>BOS</a:t>
            </a:r>
            <a:r>
              <a:rPr lang="zh-CN" altLang="en-US" dirty="0">
                <a:solidFill>
                  <a:prstClr val="black"/>
                </a:solidFill>
              </a:rPr>
              <a:t>平台</a:t>
            </a:r>
            <a:r>
              <a:rPr lang="zh-CN" altLang="en-US" dirty="0" smtClean="0">
                <a:solidFill>
                  <a:prstClr val="black"/>
                </a:solidFill>
              </a:rPr>
              <a:t>架构</a:t>
            </a:r>
            <a:endParaRPr lang="zh-CN" altLang="en-US" dirty="0">
              <a:solidFill>
                <a:prstClr val="black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288" y="715490"/>
            <a:ext cx="9409475" cy="6038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43035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1" y="0"/>
            <a:ext cx="8929055" cy="620328"/>
          </a:xfrm>
        </p:spPr>
        <p:txBody>
          <a:bodyPr/>
          <a:lstStyle/>
          <a:p>
            <a:pPr defTabSz="457200" eaLnBrk="0" fontAlgn="base" hangingPunct="0">
              <a:spcAft>
                <a:spcPct val="0"/>
              </a:spcAft>
            </a:pPr>
            <a:r>
              <a:rPr lang="zh-CN" altLang="en-US" dirty="0" smtClean="0"/>
              <a:t>    </a:t>
            </a:r>
            <a:r>
              <a:rPr lang="zh-CN" altLang="en-US" sz="2600" b="0" dirty="0" smtClean="0">
                <a:solidFill>
                  <a:prstClr val="black"/>
                </a:solidFill>
              </a:rPr>
              <a:t>移动</a:t>
            </a:r>
            <a:r>
              <a:rPr lang="en-US" altLang="zh-CN" sz="2600" b="0" dirty="0">
                <a:solidFill>
                  <a:prstClr val="black"/>
                </a:solidFill>
              </a:rPr>
              <a:t>BOS</a:t>
            </a:r>
            <a:r>
              <a:rPr lang="zh-CN" altLang="en-US" sz="2600" b="0" dirty="0">
                <a:solidFill>
                  <a:prstClr val="black"/>
                </a:solidFill>
              </a:rPr>
              <a:t>产品发展路线</a:t>
            </a:r>
          </a:p>
        </p:txBody>
      </p:sp>
      <p:cxnSp>
        <p:nvCxnSpPr>
          <p:cNvPr id="5" name="直接箭头连接符 4"/>
          <p:cNvCxnSpPr/>
          <p:nvPr/>
        </p:nvCxnSpPr>
        <p:spPr>
          <a:xfrm>
            <a:off x="239318" y="932939"/>
            <a:ext cx="11807775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右箭头 5"/>
          <p:cNvSpPr/>
          <p:nvPr/>
        </p:nvSpPr>
        <p:spPr>
          <a:xfrm>
            <a:off x="3887249" y="2036149"/>
            <a:ext cx="575989" cy="1728592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sz="27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8015170" y="2036149"/>
            <a:ext cx="575989" cy="172859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sz="27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5316" y="1013477"/>
            <a:ext cx="3551932" cy="450892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zh-CN" altLang="en-US" sz="19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移动开发</a:t>
            </a:r>
            <a:endParaRPr lang="en-US" altLang="zh-CN" sz="19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380990" indent="-380990">
              <a:buFont typeface="Arial" pitchFamily="34" charset="0"/>
              <a:buChar char="•"/>
            </a:pPr>
            <a:r>
              <a:rPr lang="zh-CN" altLang="en-US" sz="19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移动单据增删改查</a:t>
            </a:r>
            <a:endParaRPr lang="en-US" altLang="zh-CN" sz="19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380990" indent="-380990">
              <a:buFont typeface="Arial" pitchFamily="34" charset="0"/>
              <a:buChar char="•"/>
            </a:pPr>
            <a:r>
              <a:rPr lang="zh-CN" altLang="en-US" sz="19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列表式报表</a:t>
            </a:r>
            <a:endParaRPr lang="en-US" altLang="zh-CN" sz="19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380990" indent="-380990">
              <a:buFont typeface="Arial" pitchFamily="34" charset="0"/>
              <a:buChar char="•"/>
            </a:pPr>
            <a:r>
              <a:rPr lang="zh-CN" altLang="en-US" sz="19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图形化报表</a:t>
            </a:r>
            <a:endParaRPr lang="en-US" altLang="zh-CN" sz="19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380990" indent="-380990">
              <a:buFont typeface="Arial" pitchFamily="34" charset="0"/>
              <a:buChar char="•"/>
            </a:pPr>
            <a:endParaRPr lang="en-US" altLang="zh-CN" sz="19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9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移动管理</a:t>
            </a:r>
            <a:endParaRPr lang="en-US" altLang="zh-CN" sz="19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380990" indent="-380990">
              <a:buFont typeface="Arial" pitchFamily="34" charset="0"/>
              <a:buChar char="•"/>
            </a:pPr>
            <a:r>
              <a:rPr lang="zh-CN" altLang="en-US" sz="19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设备</a:t>
            </a:r>
            <a:r>
              <a:rPr lang="en-US" altLang="zh-CN" sz="19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9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应用管理</a:t>
            </a:r>
            <a:endParaRPr lang="en-US" altLang="zh-CN" sz="19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380990" indent="-380990">
              <a:buFont typeface="Arial" pitchFamily="34" charset="0"/>
              <a:buChar char="•"/>
            </a:pPr>
            <a:r>
              <a:rPr lang="zh-CN" altLang="en-US" sz="19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日志和追踪</a:t>
            </a:r>
            <a:endParaRPr lang="en-US" altLang="zh-CN" sz="19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380990" indent="-380990">
              <a:buFont typeface="Arial" pitchFamily="34" charset="0"/>
              <a:buChar char="•"/>
            </a:pPr>
            <a:endParaRPr lang="en-US" altLang="zh-CN" sz="19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9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移动终端</a:t>
            </a:r>
            <a:endParaRPr lang="en-US" altLang="zh-CN" sz="19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380990" indent="-380990">
              <a:buFont typeface="Arial" pitchFamily="34" charset="0"/>
              <a:buChar char="•"/>
            </a:pPr>
            <a:r>
              <a:rPr lang="zh-CN" altLang="en-US" sz="19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移动终端本地访问支持</a:t>
            </a:r>
            <a:endParaRPr lang="en-US" altLang="zh-CN" sz="19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380990" indent="-380990">
              <a:buFont typeface="Arial" pitchFamily="34" charset="0"/>
              <a:buChar char="•"/>
            </a:pPr>
            <a:r>
              <a:rPr lang="zh-CN" altLang="en-US" sz="19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手机端</a:t>
            </a:r>
            <a:r>
              <a:rPr lang="en-US" altLang="zh-CN" sz="19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19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9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IOS</a:t>
            </a:r>
            <a:r>
              <a:rPr lang="zh-CN" altLang="en-US" sz="19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版的移动工作台</a:t>
            </a:r>
            <a:endParaRPr lang="en-US" altLang="zh-CN" sz="19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380990" indent="-380990">
              <a:buFont typeface="Arial" pitchFamily="34" charset="0"/>
              <a:buChar char="•"/>
            </a:pPr>
            <a:r>
              <a:rPr lang="zh-CN" altLang="en-US" sz="19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第三方集成云之家、微信</a:t>
            </a:r>
            <a:endParaRPr lang="en-US" altLang="zh-CN" sz="19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380990" indent="-380990">
              <a:buFont typeface="Arial" pitchFamily="34" charset="0"/>
              <a:buChar char="•"/>
            </a:pPr>
            <a:r>
              <a:rPr lang="zh-CN" altLang="en-US" sz="19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蓝牙打印连接支持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63238" y="1060324"/>
            <a:ext cx="3551932" cy="3631759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zh-CN" altLang="en-US" sz="1900" b="1" dirty="0">
                <a:solidFill>
                  <a:srgbClr val="0060C0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移动开发</a:t>
            </a:r>
            <a:endParaRPr lang="en-US" altLang="zh-CN" sz="1900" b="1" dirty="0">
              <a:solidFill>
                <a:srgbClr val="0060C0">
                  <a:lumMod val="75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80990" indent="-380990">
              <a:buFont typeface="Arial" pitchFamily="34" charset="0"/>
              <a:buChar char="•"/>
            </a:pPr>
            <a:r>
              <a:rPr lang="zh-CN" altLang="en-US" sz="1900" dirty="0">
                <a:solidFill>
                  <a:srgbClr val="0060C0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基于</a:t>
            </a:r>
            <a:r>
              <a:rPr lang="en-US" altLang="zh-CN" sz="1900" dirty="0">
                <a:solidFill>
                  <a:srgbClr val="0060C0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HTML5</a:t>
            </a:r>
            <a:r>
              <a:rPr lang="zh-CN" altLang="en-US" sz="1900" dirty="0">
                <a:solidFill>
                  <a:srgbClr val="0060C0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的设计器</a:t>
            </a:r>
            <a:endParaRPr lang="en-US" altLang="zh-CN" sz="1900" dirty="0">
              <a:solidFill>
                <a:srgbClr val="0060C0">
                  <a:lumMod val="75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80990" indent="-380990">
              <a:buFont typeface="Arial" pitchFamily="34" charset="0"/>
              <a:buChar char="•"/>
            </a:pPr>
            <a:r>
              <a:rPr lang="en-US" altLang="zh-CN" sz="1900" dirty="0">
                <a:solidFill>
                  <a:srgbClr val="0060C0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HTML5</a:t>
            </a:r>
            <a:r>
              <a:rPr lang="zh-CN" altLang="en-US" sz="1900" dirty="0">
                <a:solidFill>
                  <a:srgbClr val="0060C0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下的开发调试工具</a:t>
            </a:r>
            <a:endParaRPr lang="en-US" altLang="zh-CN" sz="1900" dirty="0">
              <a:solidFill>
                <a:srgbClr val="0060C0">
                  <a:lumMod val="75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80990" indent="-380990">
              <a:buFont typeface="Arial" pitchFamily="34" charset="0"/>
              <a:buChar char="•"/>
            </a:pPr>
            <a:r>
              <a:rPr lang="zh-CN" altLang="en-US" sz="1900" dirty="0">
                <a:solidFill>
                  <a:srgbClr val="0060C0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封装对接工业移动设备的移动服务</a:t>
            </a:r>
            <a:endParaRPr lang="en-US" altLang="zh-CN" sz="1900" dirty="0">
              <a:solidFill>
                <a:srgbClr val="0060C0">
                  <a:lumMod val="75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80990" indent="-380990">
              <a:buFont typeface="Arial" pitchFamily="34" charset="0"/>
              <a:buChar char="•"/>
            </a:pPr>
            <a:endParaRPr lang="en-US" altLang="zh-CN" sz="1900" dirty="0">
              <a:solidFill>
                <a:srgbClr val="0060C0">
                  <a:lumMod val="75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900" b="1" dirty="0">
                <a:solidFill>
                  <a:srgbClr val="0060C0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移动管理</a:t>
            </a:r>
            <a:endParaRPr lang="en-US" altLang="zh-CN" sz="1900" b="1" dirty="0">
              <a:solidFill>
                <a:srgbClr val="0060C0">
                  <a:lumMod val="75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80990" indent="-380990">
              <a:buFont typeface="Arial" pitchFamily="34" charset="0"/>
              <a:buChar char="•"/>
            </a:pPr>
            <a:r>
              <a:rPr lang="zh-CN" altLang="en-US" sz="1900" dirty="0">
                <a:solidFill>
                  <a:srgbClr val="0060C0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移动应用统计分析</a:t>
            </a:r>
            <a:endParaRPr lang="en-US" altLang="zh-CN" sz="1900" dirty="0">
              <a:solidFill>
                <a:srgbClr val="0060C0">
                  <a:lumMod val="75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900" dirty="0">
              <a:solidFill>
                <a:srgbClr val="0060C0">
                  <a:lumMod val="75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900" b="1" dirty="0">
                <a:solidFill>
                  <a:srgbClr val="0060C0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移动终端</a:t>
            </a:r>
            <a:endParaRPr lang="en-US" altLang="zh-CN" sz="1900" b="1" dirty="0">
              <a:solidFill>
                <a:srgbClr val="0060C0">
                  <a:lumMod val="75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80990" indent="-380990">
              <a:buFont typeface="Arial" pitchFamily="34" charset="0"/>
              <a:buChar char="•"/>
            </a:pPr>
            <a:r>
              <a:rPr lang="zh-CN" altLang="en-US" sz="1900" dirty="0">
                <a:solidFill>
                  <a:srgbClr val="0060C0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移动工作台支持平板</a:t>
            </a:r>
            <a:endParaRPr lang="en-US" altLang="zh-CN" sz="1900" dirty="0">
              <a:solidFill>
                <a:srgbClr val="0060C0">
                  <a:lumMod val="75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80990" indent="-380990">
              <a:buFont typeface="Arial" pitchFamily="34" charset="0"/>
              <a:buChar char="•"/>
            </a:pPr>
            <a:r>
              <a:rPr lang="zh-CN" altLang="en-US" sz="1900" dirty="0">
                <a:solidFill>
                  <a:srgbClr val="0060C0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云之家集成方式的优化</a:t>
            </a:r>
            <a:endParaRPr lang="en-US" altLang="zh-CN" sz="1900" dirty="0">
              <a:solidFill>
                <a:srgbClr val="0060C0">
                  <a:lumMod val="7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91159" y="1125004"/>
            <a:ext cx="3551932" cy="3631759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zh-CN" altLang="en-US" sz="1900" b="1">
                <a:solidFill>
                  <a:srgbClr val="000000">
                    <a:lumMod val="65000"/>
                    <a:lumOff val="35000"/>
                  </a:srgbClr>
                </a:solidFill>
                <a:latin typeface="微软雅黑" pitchFamily="34" charset="-122"/>
                <a:ea typeface="微软雅黑" pitchFamily="34" charset="-122"/>
              </a:rPr>
              <a:t>移动开发</a:t>
            </a:r>
            <a:endParaRPr lang="en-US" altLang="zh-CN" sz="1900" b="1">
              <a:solidFill>
                <a:srgbClr val="000000">
                  <a:lumMod val="65000"/>
                  <a:lumOff val="35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80990" indent="-380990">
              <a:buFont typeface="Arial" pitchFamily="34" charset="0"/>
              <a:buChar char="•"/>
            </a:pPr>
            <a:r>
              <a:rPr lang="zh-CN" altLang="en-US" sz="1900">
                <a:solidFill>
                  <a:srgbClr val="000000">
                    <a:lumMod val="65000"/>
                    <a:lumOff val="35000"/>
                  </a:srgbClr>
                </a:solidFill>
                <a:latin typeface="微软雅黑" pitchFamily="34" charset="-122"/>
                <a:ea typeface="微软雅黑" pitchFamily="34" charset="-122"/>
              </a:rPr>
              <a:t>移动开发全部转为线上</a:t>
            </a:r>
            <a:endParaRPr lang="en-US" altLang="zh-CN" sz="1900">
              <a:solidFill>
                <a:srgbClr val="000000">
                  <a:lumMod val="65000"/>
                  <a:lumOff val="35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80990" indent="-380990">
              <a:buFont typeface="Arial" pitchFamily="34" charset="0"/>
              <a:buChar char="•"/>
            </a:pPr>
            <a:r>
              <a:rPr lang="zh-CN" altLang="en-US" sz="1900">
                <a:solidFill>
                  <a:srgbClr val="000000">
                    <a:lumMod val="65000"/>
                    <a:lumOff val="35000"/>
                  </a:srgbClr>
                </a:solidFill>
                <a:latin typeface="微软雅黑" pitchFamily="34" charset="-122"/>
                <a:ea typeface="微软雅黑" pitchFamily="34" charset="-122"/>
              </a:rPr>
              <a:t>提供移动开发云模版库</a:t>
            </a:r>
            <a:endParaRPr lang="en-US" altLang="zh-CN" sz="1900">
              <a:solidFill>
                <a:srgbClr val="000000">
                  <a:lumMod val="65000"/>
                  <a:lumOff val="35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80990" indent="-380990">
              <a:buFont typeface="Arial" pitchFamily="34" charset="0"/>
              <a:buChar char="•"/>
            </a:pPr>
            <a:r>
              <a:rPr lang="zh-CN" altLang="en-US" sz="1900">
                <a:solidFill>
                  <a:srgbClr val="000000">
                    <a:lumMod val="65000"/>
                    <a:lumOff val="35000"/>
                  </a:srgbClr>
                </a:solidFill>
                <a:latin typeface="微软雅黑" pitchFamily="34" charset="-122"/>
                <a:ea typeface="微软雅黑" pitchFamily="34" charset="-122"/>
              </a:rPr>
              <a:t>更全面的开发工具，例如，数据诊断、错误侦测工具</a:t>
            </a:r>
            <a:endParaRPr lang="en-US" altLang="zh-CN" sz="1900">
              <a:solidFill>
                <a:srgbClr val="000000">
                  <a:lumMod val="65000"/>
                  <a:lumOff val="35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80990" indent="-380990">
              <a:buFont typeface="Arial" pitchFamily="34" charset="0"/>
              <a:buChar char="•"/>
            </a:pPr>
            <a:r>
              <a:rPr lang="zh-CN" altLang="en-US" sz="1900">
                <a:solidFill>
                  <a:srgbClr val="000000">
                    <a:lumMod val="65000"/>
                    <a:lumOff val="35000"/>
                  </a:srgbClr>
                </a:solidFill>
                <a:latin typeface="微软雅黑" pitchFamily="34" charset="-122"/>
                <a:ea typeface="微软雅黑" pitchFamily="34" charset="-122"/>
              </a:rPr>
              <a:t>随时在线的开发指引、开发协助、开发支持服务。</a:t>
            </a:r>
            <a:endParaRPr lang="en-US" altLang="zh-CN" sz="1900">
              <a:solidFill>
                <a:srgbClr val="000000">
                  <a:lumMod val="65000"/>
                  <a:lumOff val="35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80990" indent="-380990">
              <a:buFont typeface="Arial" pitchFamily="34" charset="0"/>
              <a:buChar char="•"/>
            </a:pPr>
            <a:endParaRPr lang="en-US" altLang="zh-CN" sz="1900">
              <a:solidFill>
                <a:srgbClr val="000000">
                  <a:lumMod val="65000"/>
                  <a:lumOff val="35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900" b="1">
                <a:solidFill>
                  <a:srgbClr val="000000">
                    <a:lumMod val="65000"/>
                    <a:lumOff val="35000"/>
                  </a:srgbClr>
                </a:solidFill>
                <a:latin typeface="微软雅黑" pitchFamily="34" charset="-122"/>
                <a:ea typeface="微软雅黑" pitchFamily="34" charset="-122"/>
              </a:rPr>
              <a:t>移动终端</a:t>
            </a:r>
            <a:endParaRPr lang="en-US" altLang="zh-CN" sz="1900" b="1">
              <a:solidFill>
                <a:srgbClr val="000000">
                  <a:lumMod val="65000"/>
                  <a:lumOff val="35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80990" indent="-380990">
              <a:buFont typeface="Arial" pitchFamily="34" charset="0"/>
              <a:buChar char="•"/>
            </a:pPr>
            <a:r>
              <a:rPr lang="zh-CN" altLang="en-US" sz="1900">
                <a:solidFill>
                  <a:srgbClr val="000000">
                    <a:lumMod val="65000"/>
                    <a:lumOff val="35000"/>
                  </a:srgbClr>
                </a:solidFill>
                <a:latin typeface="微软雅黑" pitchFamily="34" charset="-122"/>
                <a:ea typeface="微软雅黑" pitchFamily="34" charset="-122"/>
              </a:rPr>
              <a:t>支持绝大多数移动系统</a:t>
            </a:r>
            <a:endParaRPr lang="en-US" altLang="zh-CN" sz="1900">
              <a:solidFill>
                <a:srgbClr val="000000">
                  <a:lumMod val="65000"/>
                  <a:lumOff val="35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80990" indent="-380990">
              <a:buFont typeface="Arial" pitchFamily="34" charset="0"/>
              <a:buChar char="•"/>
            </a:pPr>
            <a:r>
              <a:rPr lang="zh-CN" altLang="en-US" sz="1900">
                <a:solidFill>
                  <a:srgbClr val="000000">
                    <a:lumMod val="65000"/>
                    <a:lumOff val="35000"/>
                  </a:srgbClr>
                </a:solidFill>
                <a:latin typeface="微软雅黑" pitchFamily="34" charset="-122"/>
                <a:ea typeface="微软雅黑" pitchFamily="34" charset="-122"/>
              </a:rPr>
              <a:t>加强企业集成支持</a:t>
            </a:r>
            <a:endParaRPr lang="en-US" altLang="zh-CN" sz="1900">
              <a:solidFill>
                <a:srgbClr val="000000">
                  <a:lumMod val="65000"/>
                  <a:lumOff val="35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80990" indent="-380990">
              <a:buFont typeface="Arial" pitchFamily="34" charset="0"/>
              <a:buChar char="•"/>
            </a:pPr>
            <a:endParaRPr lang="en-US" altLang="zh-CN" sz="190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39318" y="5542518"/>
            <a:ext cx="355193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15307" y="5542518"/>
            <a:ext cx="2495952" cy="53360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zh-CN" altLang="en-US" sz="27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过去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58922" y="5542518"/>
            <a:ext cx="3551932" cy="533604"/>
          </a:xfrm>
          <a:prstGeom prst="rect">
            <a:avLst/>
          </a:prstGeom>
          <a:solidFill>
            <a:srgbClr val="FFC000"/>
          </a:solidFill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zh-CN" altLang="en-US" sz="27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现在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8572409" y="5585112"/>
            <a:ext cx="355193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148399" y="5585111"/>
            <a:ext cx="2495952" cy="53360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zh-CN" altLang="en-US" sz="27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将来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46734" y="6214748"/>
            <a:ext cx="9816366" cy="451510"/>
          </a:xfrm>
          <a:prstGeom prst="rect">
            <a:avLst/>
          </a:prstGeom>
          <a:solidFill>
            <a:srgbClr val="92D050"/>
          </a:solidFill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zh-CN" altLang="en-US" sz="21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移动开发变成线上模式，不受限与任何系统，有浏览器的地方就可以随时接入</a:t>
            </a:r>
          </a:p>
        </p:txBody>
      </p:sp>
    </p:spTree>
    <p:extLst>
      <p:ext uri="{BB962C8B-B14F-4D97-AF65-F5344CB8AC3E}">
        <p14:creationId xmlns:p14="http://schemas.microsoft.com/office/powerpoint/2010/main" val="3003585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接连接符 43"/>
          <p:cNvCxnSpPr>
            <a:stCxn id="15" idx="4"/>
          </p:cNvCxnSpPr>
          <p:nvPr/>
        </p:nvCxnSpPr>
        <p:spPr>
          <a:xfrm>
            <a:off x="7085339" y="3807332"/>
            <a:ext cx="738059" cy="40929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 rot="527227">
            <a:off x="3925809" y="1635706"/>
            <a:ext cx="3216480" cy="3359278"/>
            <a:chOff x="2915816" y="1370762"/>
            <a:chExt cx="2726110" cy="2785164"/>
          </a:xfrm>
        </p:grpSpPr>
        <p:grpSp>
          <p:nvGrpSpPr>
            <p:cNvPr id="10" name="组合 9"/>
            <p:cNvGrpSpPr/>
            <p:nvPr/>
          </p:nvGrpSpPr>
          <p:grpSpPr>
            <a:xfrm>
              <a:off x="3620844" y="1370762"/>
              <a:ext cx="1310630" cy="1506471"/>
              <a:chOff x="2017573" y="1278763"/>
              <a:chExt cx="1310630" cy="1506471"/>
            </a:xfrm>
            <a:solidFill>
              <a:schemeClr val="bg1">
                <a:lumMod val="65000"/>
              </a:schemeClr>
            </a:solidFill>
          </p:grpSpPr>
          <p:sp>
            <p:nvSpPr>
              <p:cNvPr id="17" name="六边形 16"/>
              <p:cNvSpPr/>
              <p:nvPr/>
            </p:nvSpPr>
            <p:spPr>
              <a:xfrm rot="5400000">
                <a:off x="1919652" y="1376684"/>
                <a:ext cx="1506471" cy="131063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8" name="六边形 4"/>
              <p:cNvSpPr/>
              <p:nvPr/>
            </p:nvSpPr>
            <p:spPr>
              <a:xfrm>
                <a:off x="2221812" y="1513522"/>
                <a:ext cx="902150" cy="103695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7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4331296" y="2649455"/>
              <a:ext cx="1310630" cy="1506471"/>
              <a:chOff x="2728025" y="2557456"/>
              <a:chExt cx="1310630" cy="1506471"/>
            </a:xfrm>
            <a:solidFill>
              <a:srgbClr val="00C08E"/>
            </a:solidFill>
          </p:grpSpPr>
          <p:sp>
            <p:nvSpPr>
              <p:cNvPr id="15" name="六边形 14"/>
              <p:cNvSpPr/>
              <p:nvPr/>
            </p:nvSpPr>
            <p:spPr>
              <a:xfrm rot="5400000">
                <a:off x="2630104" y="2655377"/>
                <a:ext cx="1506471" cy="131063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6" name="六边形 6"/>
              <p:cNvSpPr/>
              <p:nvPr/>
            </p:nvSpPr>
            <p:spPr>
              <a:xfrm>
                <a:off x="2932264" y="2792215"/>
                <a:ext cx="902150" cy="103695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7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2915816" y="2649455"/>
              <a:ext cx="1310630" cy="1506471"/>
              <a:chOff x="1312545" y="2557456"/>
              <a:chExt cx="1310630" cy="1506471"/>
            </a:xfrm>
            <a:solidFill>
              <a:schemeClr val="bg1">
                <a:lumMod val="65000"/>
              </a:schemeClr>
            </a:solidFill>
          </p:grpSpPr>
          <p:sp>
            <p:nvSpPr>
              <p:cNvPr id="13" name="六边形 12"/>
              <p:cNvSpPr/>
              <p:nvPr/>
            </p:nvSpPr>
            <p:spPr>
              <a:xfrm rot="5400000">
                <a:off x="1214624" y="2655377"/>
                <a:ext cx="1506471" cy="131063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4" name="六边形 8"/>
              <p:cNvSpPr/>
              <p:nvPr/>
            </p:nvSpPr>
            <p:spPr>
              <a:xfrm>
                <a:off x="1516784" y="2792215"/>
                <a:ext cx="902150" cy="103695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700">
                  <a:solidFill>
                    <a:prstClr val="white"/>
                  </a:solidFill>
                </a:endParaRPr>
              </a:p>
            </p:txBody>
          </p:sp>
        </p:grpSp>
      </p:grpSp>
      <p:cxnSp>
        <p:nvCxnSpPr>
          <p:cNvPr id="23" name="直接连接符 22"/>
          <p:cNvCxnSpPr>
            <a:stCxn id="17" idx="4"/>
          </p:cNvCxnSpPr>
          <p:nvPr/>
        </p:nvCxnSpPr>
        <p:spPr>
          <a:xfrm flipV="1">
            <a:off x="6492440" y="1605169"/>
            <a:ext cx="798077" cy="550117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13" idx="2"/>
          </p:cNvCxnSpPr>
          <p:nvPr/>
        </p:nvCxnSpPr>
        <p:spPr>
          <a:xfrm flipH="1" flipV="1">
            <a:off x="3354593" y="2552771"/>
            <a:ext cx="552011" cy="76324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247184" y="1028972"/>
            <a:ext cx="4049073" cy="2546847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700" b="1" dirty="0">
                <a:solidFill>
                  <a:srgbClr val="00C08E"/>
                </a:solidFill>
                <a:latin typeface="微软雅黑" pitchFamily="34" charset="-122"/>
                <a:ea typeface="微软雅黑" pitchFamily="34" charset="-122"/>
              </a:rPr>
              <a:t>扩展性</a:t>
            </a:r>
            <a:endParaRPr lang="en-US" altLang="zh-CN" sz="2700" b="1" dirty="0">
              <a:solidFill>
                <a:srgbClr val="00C08E"/>
              </a:solidFill>
              <a:latin typeface="微软雅黑" pitchFamily="34" charset="-122"/>
              <a:ea typeface="微软雅黑" pitchFamily="34" charset="-122"/>
            </a:endParaRPr>
          </a:p>
          <a:p>
            <a:pPr marL="380990" indent="-38099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基于动态领域模型构建，</a:t>
            </a:r>
            <a:endParaRPr lang="en-US" altLang="zh-CN" dirty="0" smtClean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在服务端插件模型上开发</a:t>
            </a:r>
            <a:endParaRPr lang="en-US" altLang="zh-CN" dirty="0" smtClean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无缝集成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PC</a:t>
            </a:r>
            <a:r>
              <a:rPr lang="zh-CN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端单据</a:t>
            </a:r>
            <a:endParaRPr lang="zh-CN" altLang="en-US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-144675" y="2181367"/>
            <a:ext cx="3503256" cy="2546847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700" b="1" dirty="0">
                <a:solidFill>
                  <a:srgbClr val="00C08E"/>
                </a:solidFill>
                <a:latin typeface="微软雅黑" pitchFamily="34" charset="-122"/>
                <a:ea typeface="微软雅黑" pitchFamily="34" charset="-122"/>
              </a:rPr>
              <a:t>易用性</a:t>
            </a:r>
            <a:endParaRPr lang="en-US" altLang="zh-CN" sz="2700" b="1" dirty="0">
              <a:solidFill>
                <a:srgbClr val="00C08E"/>
              </a:solidFill>
              <a:latin typeface="微软雅黑" pitchFamily="34" charset="-122"/>
              <a:ea typeface="微软雅黑" pitchFamily="34" charset="-122"/>
            </a:endParaRPr>
          </a:p>
          <a:p>
            <a:pPr marL="380990" indent="-380990" algn="r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丰富的样</a:t>
            </a: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例</a:t>
            </a:r>
            <a:r>
              <a:rPr lang="zh-CN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和配置</a:t>
            </a:r>
            <a:endParaRPr lang="en-US" altLang="zh-CN" dirty="0" smtClean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80990" indent="-380990" algn="r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一天时间我让你上手</a:t>
            </a:r>
            <a:endParaRPr lang="zh-CN" altLang="en-US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207166" y="3621861"/>
            <a:ext cx="3983247" cy="3147011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700" b="1" dirty="0" smtClean="0">
                <a:solidFill>
                  <a:srgbClr val="00C08E"/>
                </a:solidFill>
                <a:latin typeface="微软雅黑" pitchFamily="34" charset="-122"/>
                <a:ea typeface="微软雅黑" pitchFamily="34" charset="-122"/>
              </a:rPr>
              <a:t>高效</a:t>
            </a:r>
            <a:r>
              <a:rPr lang="zh-CN" altLang="en-US" sz="2700" b="1" dirty="0">
                <a:solidFill>
                  <a:srgbClr val="00C08E"/>
                </a:solidFill>
                <a:latin typeface="微软雅黑" pitchFamily="34" charset="-122"/>
                <a:ea typeface="微软雅黑" pitchFamily="34" charset="-122"/>
              </a:rPr>
              <a:t>性</a:t>
            </a:r>
            <a:endParaRPr lang="en-US" altLang="zh-CN" sz="2700" b="1" dirty="0">
              <a:solidFill>
                <a:srgbClr val="00C08E"/>
              </a:solidFill>
              <a:latin typeface="微软雅黑" pitchFamily="34" charset="-122"/>
              <a:ea typeface="微软雅黑" pitchFamily="34" charset="-122"/>
            </a:endParaRPr>
          </a:p>
          <a:p>
            <a:pPr marL="380990" indent="-38099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移动设计器一次开发</a:t>
            </a:r>
            <a:endParaRPr lang="en-US" altLang="zh-CN" dirty="0" smtClean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80990" indent="-38099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预置客户端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随时部署</a:t>
            </a:r>
            <a:endParaRPr lang="en-US" altLang="zh-CN" dirty="0" smtClean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移动工作台、云之家、微信</a:t>
            </a:r>
            <a:endParaRPr lang="zh-CN" altLang="en-US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标题 2"/>
          <p:cNvSpPr txBox="1">
            <a:spLocks/>
          </p:cNvSpPr>
          <p:nvPr/>
        </p:nvSpPr>
        <p:spPr>
          <a:xfrm>
            <a:off x="190550" y="3"/>
            <a:ext cx="9743795" cy="693621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2600" kern="1200" dirty="0">
                <a:solidFill>
                  <a:schemeClr val="tx1"/>
                </a:solidFill>
                <a:latin typeface="微软雅黑"/>
                <a:ea typeface="微软雅黑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dirty="0" smtClean="0">
                <a:solidFill>
                  <a:prstClr val="black"/>
                </a:solidFill>
              </a:rPr>
              <a:t>   移动</a:t>
            </a:r>
            <a:r>
              <a:rPr lang="en-US" altLang="zh-CN" dirty="0" smtClean="0">
                <a:solidFill>
                  <a:prstClr val="black"/>
                </a:solidFill>
              </a:rPr>
              <a:t>BOS</a:t>
            </a:r>
            <a:r>
              <a:rPr lang="zh-CN" altLang="en-US" dirty="0" smtClean="0">
                <a:solidFill>
                  <a:prstClr val="black"/>
                </a:solidFill>
              </a:rPr>
              <a:t>的特性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5243" y="3429794"/>
            <a:ext cx="1439973" cy="95410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zh-CN" altLang="en-US" sz="27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简单</a:t>
            </a:r>
            <a:endParaRPr lang="en-US" altLang="zh-CN" sz="27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7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易用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39226" y="2085333"/>
            <a:ext cx="1439973" cy="95410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zh-CN" altLang="en-US" sz="27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业    务</a:t>
            </a:r>
            <a:endParaRPr lang="en-US" altLang="zh-CN" sz="27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7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一体化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807212" y="3949821"/>
            <a:ext cx="1439973" cy="53360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zh-CN" altLang="en-US" sz="27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高效</a:t>
            </a:r>
          </a:p>
        </p:txBody>
      </p:sp>
    </p:spTree>
    <p:extLst>
      <p:ext uri="{BB962C8B-B14F-4D97-AF65-F5344CB8AC3E}">
        <p14:creationId xmlns:p14="http://schemas.microsoft.com/office/powerpoint/2010/main" val="313794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775289" y="887475"/>
            <a:ext cx="5087903" cy="4174878"/>
            <a:chOff x="179512" y="987574"/>
            <a:chExt cx="4690088" cy="3528392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987574"/>
              <a:ext cx="3453728" cy="3528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4" name="Picture 4" descr="http://3g.k3cloud.kingdee.com/m/images/local/%E5%9C%B0%E5%9B%B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5531" y="2221124"/>
              <a:ext cx="1234069" cy="2217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D:\项目\K3Cloud3.0\界面截图\移动客户端\常用功能4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7279" y="2622092"/>
              <a:ext cx="956487" cy="1495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1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688" y="1498666"/>
              <a:ext cx="2973552" cy="16610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矩形 5"/>
          <p:cNvSpPr/>
          <p:nvPr/>
        </p:nvSpPr>
        <p:spPr>
          <a:xfrm>
            <a:off x="8348824" y="1893267"/>
            <a:ext cx="1919750" cy="19204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7" tIns="60958" rIns="121917" bIns="609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7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338426" y="3189845"/>
            <a:ext cx="1199844" cy="1200278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7" tIns="60958" rIns="121917" bIns="609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7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58481" y="2391913"/>
            <a:ext cx="1823965" cy="60785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100" b="1" dirty="0">
                <a:solidFill>
                  <a:srgbClr val="C0504D"/>
                </a:solidFill>
                <a:latin typeface="微软雅黑" pitchFamily="34" charset="-122"/>
                <a:ea typeface="微软雅黑" pitchFamily="34" charset="-122"/>
              </a:rPr>
              <a:t>配置</a:t>
            </a:r>
            <a:endParaRPr lang="en-US" altLang="zh-CN" sz="2100" b="1" dirty="0">
              <a:solidFill>
                <a:srgbClr val="C050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06456" y="3832673"/>
            <a:ext cx="1657388" cy="60785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100" b="1" dirty="0">
                <a:solidFill>
                  <a:srgbClr val="C0504D"/>
                </a:solidFill>
                <a:latin typeface="微软雅黑" pitchFamily="34" charset="-122"/>
                <a:ea typeface="微软雅黑" pitchFamily="34" charset="-122"/>
              </a:rPr>
              <a:t>编码</a:t>
            </a:r>
            <a:endParaRPr lang="en-US" altLang="zh-CN" sz="2100" b="1" dirty="0">
              <a:solidFill>
                <a:srgbClr val="C050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775290" y="4954158"/>
            <a:ext cx="8927828" cy="1354531"/>
            <a:chOff x="1259632" y="3291830"/>
            <a:chExt cx="7170603" cy="1457004"/>
          </a:xfrm>
        </p:grpSpPr>
        <p:sp>
          <p:nvSpPr>
            <p:cNvPr id="13" name="TextBox 12"/>
            <p:cNvSpPr txBox="1"/>
            <p:nvPr/>
          </p:nvSpPr>
          <p:spPr>
            <a:xfrm>
              <a:off x="1259634" y="3291831"/>
              <a:ext cx="7170601" cy="1457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700" b="1" dirty="0">
                  <a:solidFill>
                    <a:srgbClr val="C0504D"/>
                  </a:solidFill>
                  <a:latin typeface="微软雅黑" pitchFamily="34" charset="-122"/>
                  <a:ea typeface="微软雅黑" pitchFamily="34" charset="-122"/>
                </a:rPr>
                <a:t>移动</a:t>
              </a:r>
              <a:r>
                <a:rPr lang="en-US" altLang="zh-CN" sz="2700" b="1" dirty="0">
                  <a:solidFill>
                    <a:srgbClr val="C0504D"/>
                  </a:solidFill>
                  <a:latin typeface="微软雅黑" pitchFamily="34" charset="-122"/>
                  <a:ea typeface="微软雅黑" pitchFamily="34" charset="-122"/>
                </a:rPr>
                <a:t>BOS</a:t>
              </a:r>
              <a:endParaRPr lang="zh-CN" altLang="en-US" sz="2700" b="1" dirty="0">
                <a:solidFill>
                  <a:srgbClr val="C0504D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380990" indent="-380990" algn="ctr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zh-CN" altLang="en-US" sz="27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致力于成为</a:t>
              </a:r>
              <a:r>
                <a:rPr lang="en-US" altLang="zh-CN" sz="27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[</a:t>
              </a:r>
              <a:r>
                <a:rPr lang="zh-CN" altLang="en-US" sz="27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企业移动信息化</a:t>
              </a:r>
              <a:r>
                <a:rPr lang="en-US" altLang="zh-CN" sz="27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]</a:t>
              </a:r>
              <a:r>
                <a:rPr lang="zh-CN" altLang="en-US" sz="27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的首选开发平台</a:t>
              </a:r>
              <a:endParaRPr lang="en-US" altLang="zh-CN" sz="27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1259632" y="3291830"/>
              <a:ext cx="7056784" cy="1457003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7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8762436" y="2429967"/>
            <a:ext cx="1439973" cy="615696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altLang="zh-CN" sz="32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90%</a:t>
            </a:r>
            <a:endParaRPr lang="zh-CN" altLang="en-US" sz="32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359144" y="3486329"/>
            <a:ext cx="1439973" cy="615696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altLang="zh-CN" sz="32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10%</a:t>
            </a:r>
            <a:endParaRPr lang="zh-CN" altLang="en-US" sz="32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标题 2"/>
          <p:cNvSpPr txBox="1">
            <a:spLocks/>
          </p:cNvSpPr>
          <p:nvPr/>
        </p:nvSpPr>
        <p:spPr>
          <a:xfrm>
            <a:off x="431319" y="3"/>
            <a:ext cx="9503026" cy="693621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2600" kern="1200" dirty="0">
                <a:solidFill>
                  <a:schemeClr val="tx1"/>
                </a:solidFill>
                <a:latin typeface="微软雅黑"/>
                <a:ea typeface="微软雅黑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dirty="0" smtClean="0">
                <a:solidFill>
                  <a:prstClr val="black"/>
                </a:solidFill>
              </a:rPr>
              <a:t>移动</a:t>
            </a:r>
            <a:r>
              <a:rPr lang="en-US" altLang="zh-CN" dirty="0" smtClean="0">
                <a:solidFill>
                  <a:prstClr val="black"/>
                </a:solidFill>
              </a:rPr>
              <a:t>BOS</a:t>
            </a:r>
            <a:r>
              <a:rPr dirty="0" smtClean="0">
                <a:solidFill>
                  <a:prstClr val="black"/>
                </a:solidFill>
              </a:rPr>
              <a:t>，企业移动应用定制平台</a:t>
            </a:r>
            <a:endParaRPr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10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2"/>
          <p:cNvSpPr txBox="1">
            <a:spLocks/>
          </p:cNvSpPr>
          <p:nvPr/>
        </p:nvSpPr>
        <p:spPr>
          <a:xfrm>
            <a:off x="431319" y="3"/>
            <a:ext cx="9503026" cy="693621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2600" kern="1200" dirty="0">
                <a:solidFill>
                  <a:schemeClr val="tx1"/>
                </a:solidFill>
                <a:latin typeface="微软雅黑"/>
                <a:ea typeface="微软雅黑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lang="zh-CN" altLang="en-US" dirty="0" smtClean="0">
                <a:solidFill>
                  <a:prstClr val="black"/>
                </a:solidFill>
              </a:rPr>
              <a:t>移动</a:t>
            </a:r>
            <a:r>
              <a:rPr lang="en-US" altLang="zh-CN" dirty="0" smtClean="0">
                <a:solidFill>
                  <a:prstClr val="black"/>
                </a:solidFill>
              </a:rPr>
              <a:t>BOS—H5</a:t>
            </a:r>
            <a:r>
              <a:rPr lang="zh-CN" altLang="en-US" dirty="0" smtClean="0">
                <a:solidFill>
                  <a:prstClr val="black"/>
                </a:solidFill>
              </a:rPr>
              <a:t>设计器</a:t>
            </a:r>
            <a:endParaRPr dirty="0">
              <a:solidFill>
                <a:prstClr val="black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726" y="693624"/>
            <a:ext cx="9407821" cy="5293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680604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>
            <a:off x="1355646" y="1238473"/>
            <a:ext cx="2484114" cy="541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anose="020B0806030902050204" pitchFamily="34" charset="0"/>
                <a:ea typeface="华文隶书" pitchFamily="2" charset="-122"/>
                <a:cs typeface="Verdana" panose="020B0604030504040204" pitchFamily="34" charset="0"/>
              </a:rPr>
              <a:t>Content</a:t>
            </a:r>
            <a:endParaRPr lang="zh-CN" altLang="en-US" sz="3600" dirty="0">
              <a:latin typeface="Impact" panose="020B0806030902050204" pitchFamily="34" charset="0"/>
              <a:ea typeface="华文隶书" pitchFamily="2" charset="-122"/>
              <a:cs typeface="Verdana" panose="020B0604030504040204" pitchFamily="34" charset="0"/>
            </a:endParaRPr>
          </a:p>
        </p:txBody>
      </p:sp>
      <p:cxnSp>
        <p:nvCxnSpPr>
          <p:cNvPr id="20" name="直接连接符 19"/>
          <p:cNvCxnSpPr/>
          <p:nvPr>
            <p:custDataLst>
              <p:tags r:id="rId3"/>
            </p:custDataLst>
          </p:nvPr>
        </p:nvCxnSpPr>
        <p:spPr>
          <a:xfrm>
            <a:off x="3119262" y="1360891"/>
            <a:ext cx="1" cy="2989864"/>
          </a:xfrm>
          <a:prstGeom prst="line">
            <a:avLst/>
          </a:prstGeom>
          <a:noFill/>
          <a:ln w="12700" cap="flat" cmpd="sng" algn="ctr">
            <a:solidFill>
              <a:schemeClr val="bg2">
                <a:lumMod val="90000"/>
              </a:schemeClr>
            </a:solidFill>
            <a:prstDash val="solid"/>
          </a:ln>
          <a:effectLst/>
        </p:spPr>
      </p:cxnSp>
      <p:cxnSp>
        <p:nvCxnSpPr>
          <p:cNvPr id="21" name="直接连接符 20"/>
          <p:cNvCxnSpPr/>
          <p:nvPr>
            <p:custDataLst>
              <p:tags r:id="rId4"/>
            </p:custDataLst>
          </p:nvPr>
        </p:nvCxnSpPr>
        <p:spPr>
          <a:xfrm>
            <a:off x="1315963" y="1840882"/>
            <a:ext cx="2699987" cy="0"/>
          </a:xfrm>
          <a:prstGeom prst="line">
            <a:avLst/>
          </a:prstGeom>
          <a:noFill/>
          <a:ln w="12700" cap="flat" cmpd="sng" algn="ctr">
            <a:solidFill>
              <a:schemeClr val="bg2">
                <a:lumMod val="90000"/>
              </a:schemeClr>
            </a:solidFill>
            <a:prstDash val="solid"/>
          </a:ln>
          <a:effectLst/>
        </p:spPr>
      </p:cxnSp>
      <p:sp>
        <p:nvSpPr>
          <p:cNvPr id="22" name="TextBox 33"/>
          <p:cNvSpPr txBox="1"/>
          <p:nvPr>
            <p:custDataLst>
              <p:tags r:id="rId5"/>
            </p:custDataLst>
          </p:nvPr>
        </p:nvSpPr>
        <p:spPr>
          <a:xfrm>
            <a:off x="2397044" y="2386568"/>
            <a:ext cx="703171" cy="6093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anose="02010800040101010101" pitchFamily="2" charset="-122"/>
                <a:cs typeface="Verdana" panose="020B0604030504040204" pitchFamily="34" charset="0"/>
              </a:rPr>
              <a:t>01</a:t>
            </a:r>
          </a:p>
        </p:txBody>
      </p:sp>
      <p:sp>
        <p:nvSpPr>
          <p:cNvPr id="23" name="TextBox 34"/>
          <p:cNvSpPr txBox="1"/>
          <p:nvPr>
            <p:custDataLst>
              <p:tags r:id="rId6"/>
            </p:custDataLst>
          </p:nvPr>
        </p:nvSpPr>
        <p:spPr>
          <a:xfrm>
            <a:off x="2397044" y="3107324"/>
            <a:ext cx="703171" cy="6093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anose="02010800040101010101" pitchFamily="2" charset="-122"/>
                <a:cs typeface="Verdana" panose="020B0604030504040204" pitchFamily="34" charset="0"/>
              </a:rPr>
              <a:t>02</a:t>
            </a:r>
          </a:p>
        </p:txBody>
      </p:sp>
      <p:sp>
        <p:nvSpPr>
          <p:cNvPr id="24" name="TextBox 35"/>
          <p:cNvSpPr txBox="1"/>
          <p:nvPr>
            <p:custDataLst>
              <p:tags r:id="rId7"/>
            </p:custDataLst>
          </p:nvPr>
        </p:nvSpPr>
        <p:spPr>
          <a:xfrm>
            <a:off x="2397044" y="3828079"/>
            <a:ext cx="703171" cy="6093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anose="02010800040101010101" pitchFamily="2" charset="-122"/>
                <a:cs typeface="Verdana" panose="020B0604030504040204" pitchFamily="34" charset="0"/>
              </a:rPr>
              <a:t>0</a:t>
            </a:r>
            <a:r>
              <a:rPr lang="en-US" altLang="zh-CN" sz="2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anose="02010800040101010101" pitchFamily="2" charset="-122"/>
                <a:cs typeface="Verdana" panose="020B0604030504040204" pitchFamily="34" charset="0"/>
              </a:rPr>
              <a:t>3</a:t>
            </a:r>
            <a:endParaRPr lang="en-US" sz="2800" kern="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华文隶书" panose="02010800040101010101" pitchFamily="2" charset="-122"/>
              <a:cs typeface="Verdana" panose="020B0604030504040204" pitchFamily="34" charset="0"/>
            </a:endParaRPr>
          </a:p>
        </p:txBody>
      </p:sp>
      <p:sp>
        <p:nvSpPr>
          <p:cNvPr id="26" name="矩形 25"/>
          <p:cNvSpPr/>
          <p:nvPr>
            <p:custDataLst>
              <p:tags r:id="rId8"/>
            </p:custDataLst>
          </p:nvPr>
        </p:nvSpPr>
        <p:spPr>
          <a:xfrm>
            <a:off x="3119263" y="2469812"/>
            <a:ext cx="3599635" cy="431744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89988" tIns="46794" rIns="89988" bIns="46794"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kern="0" dirty="0">
                <a:solidFill>
                  <a:srgbClr val="FFFFFF"/>
                </a:solidFill>
                <a:latin typeface="+mj-ea"/>
                <a:cs typeface="Arial" panose="020B0604020202020204" pitchFamily="34" charset="0"/>
              </a:rPr>
              <a:t>移动</a:t>
            </a:r>
            <a:r>
              <a:rPr lang="en-US" altLang="zh-CN" sz="1600" b="1" kern="0" dirty="0">
                <a:solidFill>
                  <a:srgbClr val="FFFFFF"/>
                </a:solidFill>
                <a:latin typeface="+mj-ea"/>
                <a:cs typeface="Arial" panose="020B0604020202020204" pitchFamily="34" charset="0"/>
              </a:rPr>
              <a:t>BOS</a:t>
            </a:r>
            <a:r>
              <a:rPr lang="zh-CN" altLang="en-US" sz="1600" b="1" kern="0" dirty="0">
                <a:solidFill>
                  <a:srgbClr val="FFFFFF"/>
                </a:solidFill>
                <a:latin typeface="+mj-ea"/>
                <a:cs typeface="Arial" panose="020B0604020202020204" pitchFamily="34" charset="0"/>
              </a:rPr>
              <a:t>架构概述</a:t>
            </a:r>
            <a:endParaRPr lang="en-US" altLang="zh-CN" sz="1600" b="1" kern="0" dirty="0">
              <a:solidFill>
                <a:srgbClr val="FFFFFF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7" name="矩形 26"/>
          <p:cNvSpPr/>
          <p:nvPr>
            <p:custDataLst>
              <p:tags r:id="rId9"/>
            </p:custDataLst>
          </p:nvPr>
        </p:nvSpPr>
        <p:spPr>
          <a:xfrm>
            <a:off x="3119263" y="3195206"/>
            <a:ext cx="4012047" cy="431744"/>
          </a:xfrm>
          <a:prstGeom prst="rect">
            <a:avLst/>
          </a:prstGeom>
          <a:solidFill>
            <a:srgbClr val="EA8A1C"/>
          </a:solidFill>
          <a:ln w="25400" cap="flat" cmpd="sng" algn="ctr">
            <a:noFill/>
            <a:prstDash val="solid"/>
          </a:ln>
          <a:effectLst/>
        </p:spPr>
        <p:txBody>
          <a:bodyPr lIns="89988" tIns="46794" rIns="89988" bIns="46794"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kern="0" dirty="0">
                <a:solidFill>
                  <a:srgbClr val="FFFFFF"/>
                </a:solidFill>
                <a:latin typeface="+mj-ea"/>
                <a:cs typeface="Arial" panose="020B0604020202020204" pitchFamily="34" charset="0"/>
              </a:rPr>
              <a:t>常用字段、控件介绍</a:t>
            </a:r>
            <a:endParaRPr lang="en-US" sz="1600" b="1" kern="0" dirty="0">
              <a:solidFill>
                <a:srgbClr val="FFFFFF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8" name="矩形 27"/>
          <p:cNvSpPr/>
          <p:nvPr>
            <p:custDataLst>
              <p:tags r:id="rId10"/>
            </p:custDataLst>
          </p:nvPr>
        </p:nvSpPr>
        <p:spPr>
          <a:xfrm>
            <a:off x="3119263" y="3919012"/>
            <a:ext cx="4352734" cy="431744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89988" tIns="46794" rIns="89988" bIns="46794"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kern="0" dirty="0">
                <a:solidFill>
                  <a:srgbClr val="FFFFFF"/>
                </a:solidFill>
                <a:latin typeface="+mj-ea"/>
                <a:cs typeface="Arial" panose="020B0604020202020204" pitchFamily="34" charset="0"/>
              </a:rPr>
              <a:t>云之家、微信、第三方集成实战</a:t>
            </a:r>
            <a:endParaRPr lang="en-US" sz="1600" b="1" kern="0" dirty="0">
              <a:solidFill>
                <a:srgbClr val="FFFFFF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213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452"/>
  <p:tag name="MH_LIBRARY" val="GRAPHI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Rectangle 1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452"/>
  <p:tag name="MH_LIBRARY" val="GRAPHIC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标题 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Straight Connector 2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Straight Connector 2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TextBox 3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TextBox 3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TextBox 3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Rectangle 2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Rectangle 1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标题 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Rectangle 1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452"/>
  <p:tag name="MH_LIBRARY" val="GRAPHIC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标题 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Straight Connector 2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Straight Connector 2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TextBox 3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TextBox 3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TextBox 3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Rectangle 2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Rectangle 1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Straight Connector 2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Rectangle 1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Straight Connector 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TextBox 3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TextBox 3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TextBox 3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Rectangle 2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Rectangle 16"/>
</p:tagLst>
</file>

<file path=ppt/theme/theme1.xml><?xml version="1.0" encoding="utf-8"?>
<a:theme xmlns:a="http://schemas.openxmlformats.org/drawingml/2006/main" name="Office 主题">
  <a:themeElements>
    <a:clrScheme name="金蝶配色">
      <a:dk1>
        <a:sysClr val="windowText" lastClr="000000"/>
      </a:dk1>
      <a:lt1>
        <a:sysClr val="window" lastClr="FFFFFF"/>
      </a:lt1>
      <a:dk2>
        <a:srgbClr val="4C4948"/>
      </a:dk2>
      <a:lt2>
        <a:srgbClr val="E7E6E6"/>
      </a:lt2>
      <a:accent1>
        <a:srgbClr val="005BAC"/>
      </a:accent1>
      <a:accent2>
        <a:srgbClr val="00B9EF"/>
      </a:accent2>
      <a:accent3>
        <a:srgbClr val="13AE67"/>
      </a:accent3>
      <a:accent4>
        <a:srgbClr val="F08300"/>
      </a:accent4>
      <a:accent5>
        <a:srgbClr val="005BAC"/>
      </a:accent5>
      <a:accent6>
        <a:srgbClr val="00B9EF"/>
      </a:accent6>
      <a:hlink>
        <a:srgbClr val="13AE67"/>
      </a:hlink>
      <a:folHlink>
        <a:srgbClr val="F08300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60000"/>
            <a:lumOff val="40000"/>
          </a:schemeClr>
        </a:solidFill>
        <a:ln>
          <a:noFill/>
        </a:ln>
        <a:effectLst/>
      </a:spPr>
      <a:bodyPr rtlCol="0" anchor="ctr"/>
      <a:lstStyle>
        <a:defPPr algn="ctr">
          <a:defRPr kumimoji="1"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kumimoji="1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122555</TotalTime>
  <Words>820</Words>
  <Application>Microsoft Office PowerPoint</Application>
  <PresentationFormat>自定义</PresentationFormat>
  <Paragraphs>202</Paragraphs>
  <Slides>26</Slides>
  <Notes>11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27" baseType="lpstr">
      <vt:lpstr>Office 主题</vt:lpstr>
      <vt:lpstr>产品培训-移动BOS</vt:lpstr>
      <vt:lpstr>PowerPoint 演示文稿</vt:lpstr>
      <vt:lpstr>PowerPoint 演示文稿</vt:lpstr>
      <vt:lpstr>PowerPoint 演示文稿</vt:lpstr>
      <vt:lpstr>    移动BOS产品发展路线</vt:lpstr>
      <vt:lpstr>PowerPoint 演示文稿</vt:lpstr>
      <vt:lpstr>PowerPoint 演示文稿</vt:lpstr>
      <vt:lpstr>PowerPoint 演示文稿</vt:lpstr>
      <vt:lpstr>PowerPoint 演示文稿</vt:lpstr>
      <vt:lpstr>   流式布局、弹性布局</vt:lpstr>
      <vt:lpstr>   日期控件、下拉列表</vt:lpstr>
      <vt:lpstr>   基础资料</vt:lpstr>
      <vt:lpstr>   附件控件、附件字段</vt:lpstr>
      <vt:lpstr>   页签、移动列表</vt:lpstr>
      <vt:lpstr>   页签、移动列表</vt:lpstr>
      <vt:lpstr>   报表（表格字段）、图表</vt:lpstr>
      <vt:lpstr>    报表（表格字段）、图表</vt:lpstr>
      <vt:lpstr>    报表（表格字段）、图表</vt:lpstr>
      <vt:lpstr>PowerPoint 演示文稿</vt:lpstr>
      <vt:lpstr>    移动BOS集成（第三方、云之家、微信）</vt:lpstr>
      <vt:lpstr>    云之家集成</vt:lpstr>
      <vt:lpstr>PowerPoint 演示文稿</vt:lpstr>
      <vt:lpstr>PowerPoint 演示文稿</vt:lpstr>
      <vt:lpstr>PowerPoint 演示文稿</vt:lpstr>
      <vt:lpstr>反馈与帮助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产品培训-移动开发</dc:title>
  <dc:creator>Kingdee</dc:creator>
  <cp:lastModifiedBy>Administrator</cp:lastModifiedBy>
  <cp:revision>5428</cp:revision>
  <dcterms:created xsi:type="dcterms:W3CDTF">2005-02-25T05:47:44Z</dcterms:created>
  <dcterms:modified xsi:type="dcterms:W3CDTF">2019-06-05T03:43:50Z</dcterms:modified>
</cp:coreProperties>
</file>